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1" r:id="rId1"/>
  </p:sldMasterIdLst>
  <p:sldIdLst>
    <p:sldId id="320" r:id="rId2"/>
    <p:sldId id="256" r:id="rId3"/>
    <p:sldId id="266" r:id="rId4"/>
    <p:sldId id="274" r:id="rId5"/>
    <p:sldId id="322" r:id="rId6"/>
    <p:sldId id="278" r:id="rId7"/>
    <p:sldId id="282" r:id="rId8"/>
    <p:sldId id="308" r:id="rId9"/>
    <p:sldId id="309" r:id="rId10"/>
    <p:sldId id="327" r:id="rId11"/>
    <p:sldId id="329" r:id="rId12"/>
    <p:sldId id="330" r:id="rId13"/>
    <p:sldId id="310" r:id="rId14"/>
    <p:sldId id="318" r:id="rId15"/>
    <p:sldId id="325" r:id="rId16"/>
    <p:sldId id="326" r:id="rId17"/>
    <p:sldId id="331" r:id="rId18"/>
    <p:sldId id="305" r:id="rId19"/>
    <p:sldId id="306" r:id="rId20"/>
    <p:sldId id="332"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5" Type="http://schemas.openxmlformats.org/officeDocument/2006/relationships/image" Target="../media/image49.wmf"/><Relationship Id="rId4" Type="http://schemas.openxmlformats.org/officeDocument/2006/relationships/image" Target="../media/image4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2B522CC0-EF2F-4E54-A9A5-1335733003A5}" type="datetimeFigureOut">
              <a:rPr lang="ru-RU" smtClean="0"/>
              <a:t>02.12.2025</a:t>
            </a:fld>
            <a:endParaRPr lang="ru-RU"/>
          </a:p>
        </p:txBody>
      </p:sp>
      <p:sp>
        <p:nvSpPr>
          <p:cNvPr id="5" name="Footer Placeholder 4"/>
          <p:cNvSpPr>
            <a:spLocks noGrp="1"/>
          </p:cNvSpPr>
          <p:nvPr>
            <p:ph type="ftr" sz="quarter" idx="11"/>
          </p:nvPr>
        </p:nvSpPr>
        <p:spPr/>
        <p:txBody>
          <a:bodyPr/>
          <a:lstStyle/>
          <a:p>
            <a:endParaRPr lang="ru-RU"/>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115405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B522CC0-EF2F-4E54-A9A5-1335733003A5}" type="datetimeFigureOut">
              <a:rPr lang="ru-RU" smtClean="0"/>
              <a:t>02.12.2025</a:t>
            </a:fld>
            <a:endParaRPr lang="ru-RU"/>
          </a:p>
        </p:txBody>
      </p:sp>
      <p:sp>
        <p:nvSpPr>
          <p:cNvPr id="5" name="Footer Placeholder 4"/>
          <p:cNvSpPr>
            <a:spLocks noGrp="1"/>
          </p:cNvSpPr>
          <p:nvPr>
            <p:ph type="ftr" sz="quarter" idx="11"/>
          </p:nvPr>
        </p:nvSpPr>
        <p:spPr/>
        <p:txBody>
          <a:bodyPr/>
          <a:lstStyle/>
          <a:p>
            <a:endParaRPr lang="ru-RU"/>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3867280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B522CC0-EF2F-4E54-A9A5-1335733003A5}" type="datetimeFigureOut">
              <a:rPr lang="ru-RU" smtClean="0"/>
              <a:t>02.12.2025</a:t>
            </a:fld>
            <a:endParaRPr lang="ru-RU"/>
          </a:p>
        </p:txBody>
      </p:sp>
      <p:sp>
        <p:nvSpPr>
          <p:cNvPr id="5" name="Footer Placeholder 4"/>
          <p:cNvSpPr>
            <a:spLocks noGrp="1"/>
          </p:cNvSpPr>
          <p:nvPr>
            <p:ph type="ftr" sz="quarter" idx="11"/>
          </p:nvPr>
        </p:nvSpPr>
        <p:spPr/>
        <p:txBody>
          <a:bodyPr/>
          <a:lstStyle/>
          <a:p>
            <a:endParaRPr lang="ru-RU"/>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D00BD2-5E1C-417F-809D-7F02A1E32A66}" type="slidenum">
              <a:rPr lang="ru-RU" smtClean="0"/>
              <a:t>‹#›</a:t>
            </a:fld>
            <a:endParaRPr lang="ru-RU"/>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40619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ru-RU"/>
              <a:t>Образец заголовка</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2B522CC0-EF2F-4E54-A9A5-1335733003A5}" type="datetimeFigureOut">
              <a:rPr lang="ru-RU" smtClean="0"/>
              <a:t>02.12.2025</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1063271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2B522CC0-EF2F-4E54-A9A5-1335733003A5}" type="datetimeFigureOut">
              <a:rPr lang="ru-RU" smtClean="0"/>
              <a:t>02.12.2025</a:t>
            </a:fld>
            <a:endParaRPr lang="ru-RU"/>
          </a:p>
        </p:txBody>
      </p:sp>
      <p:sp>
        <p:nvSpPr>
          <p:cNvPr id="6" name="Footer Placeholder 5"/>
          <p:cNvSpPr>
            <a:spLocks noGrp="1"/>
          </p:cNvSpPr>
          <p:nvPr>
            <p:ph type="ftr" sz="quarter" idx="11"/>
          </p:nvPr>
        </p:nvSpPr>
        <p:spPr/>
        <p:txBody>
          <a:bodyPr/>
          <a:lstStyle/>
          <a:p>
            <a:endParaRPr lang="ru-RU"/>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D00BD2-5E1C-417F-809D-7F02A1E32A66}" type="slidenum">
              <a:rPr lang="ru-RU" smtClean="0"/>
              <a:t>‹#›</a:t>
            </a:fld>
            <a:endParaRPr lang="ru-RU"/>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5891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2B522CC0-EF2F-4E54-A9A5-1335733003A5}" type="datetimeFigureOut">
              <a:rPr lang="ru-RU" smtClean="0"/>
              <a:t>02.12.2025</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300052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B522CC0-EF2F-4E54-A9A5-1335733003A5}" type="datetimeFigureOut">
              <a:rPr lang="ru-RU" smtClean="0"/>
              <a:t>02.12.2025</a:t>
            </a:fld>
            <a:endParaRPr lang="ru-RU"/>
          </a:p>
        </p:txBody>
      </p:sp>
      <p:sp>
        <p:nvSpPr>
          <p:cNvPr id="5" name="Footer Placeholder 4"/>
          <p:cNvSpPr>
            <a:spLocks noGrp="1"/>
          </p:cNvSpPr>
          <p:nvPr>
            <p:ph type="ftr" sz="quarter" idx="11"/>
          </p:nvPr>
        </p:nvSpPr>
        <p:spPr/>
        <p:txBody>
          <a:bodyPr/>
          <a:lstStyle/>
          <a:p>
            <a:endParaRPr lang="ru-RU"/>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299749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B522CC0-EF2F-4E54-A9A5-1335733003A5}" type="datetimeFigureOut">
              <a:rPr lang="ru-RU" smtClean="0"/>
              <a:t>02.12.2025</a:t>
            </a:fld>
            <a:endParaRPr lang="ru-RU"/>
          </a:p>
        </p:txBody>
      </p:sp>
      <p:sp>
        <p:nvSpPr>
          <p:cNvPr id="5" name="Footer Placeholder 4"/>
          <p:cNvSpPr>
            <a:spLocks noGrp="1"/>
          </p:cNvSpPr>
          <p:nvPr>
            <p:ph type="ftr" sz="quarter" idx="11"/>
          </p:nvPr>
        </p:nvSpPr>
        <p:spPr/>
        <p:txBody>
          <a:bodyPr/>
          <a:lstStyle/>
          <a:p>
            <a:endParaRPr lang="ru-RU"/>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810073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ru-RU"/>
              <a:t>Образец заголовка</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B522CC0-EF2F-4E54-A9A5-1335733003A5}" type="datetimeFigureOut">
              <a:rPr lang="ru-RU" smtClean="0"/>
              <a:t>02.12.2025</a:t>
            </a:fld>
            <a:endParaRPr lang="ru-RU"/>
          </a:p>
        </p:txBody>
      </p:sp>
      <p:sp>
        <p:nvSpPr>
          <p:cNvPr id="5" name="Footer Placeholder 4"/>
          <p:cNvSpPr>
            <a:spLocks noGrp="1"/>
          </p:cNvSpPr>
          <p:nvPr>
            <p:ph type="ftr" sz="quarter" idx="11"/>
          </p:nvPr>
        </p:nvSpPr>
        <p:spPr/>
        <p:txBody>
          <a:bodyPr/>
          <a:lstStyle/>
          <a:p>
            <a:endParaRPr lang="ru-RU"/>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1551319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B522CC0-EF2F-4E54-A9A5-1335733003A5}" type="datetimeFigureOut">
              <a:rPr lang="ru-RU" smtClean="0"/>
              <a:t>02.12.2025</a:t>
            </a:fld>
            <a:endParaRPr lang="ru-RU"/>
          </a:p>
        </p:txBody>
      </p:sp>
      <p:sp>
        <p:nvSpPr>
          <p:cNvPr id="5" name="Footer Placeholder 4"/>
          <p:cNvSpPr>
            <a:spLocks noGrp="1"/>
          </p:cNvSpPr>
          <p:nvPr>
            <p:ph type="ftr" sz="quarter" idx="11"/>
          </p:nvPr>
        </p:nvSpPr>
        <p:spPr/>
        <p:txBody>
          <a:bodyPr/>
          <a:lstStyle/>
          <a:p>
            <a:endParaRPr lang="ru-RU"/>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388147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2B522CC0-EF2F-4E54-A9A5-1335733003A5}" type="datetimeFigureOut">
              <a:rPr lang="ru-RU" smtClean="0"/>
              <a:t>02.12.2025</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159940260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2B522CC0-EF2F-4E54-A9A5-1335733003A5}" type="datetimeFigureOut">
              <a:rPr lang="ru-RU" smtClean="0"/>
              <a:t>02.12.2025</a:t>
            </a:fld>
            <a:endParaRPr lang="ru-RU"/>
          </a:p>
        </p:txBody>
      </p:sp>
      <p:sp>
        <p:nvSpPr>
          <p:cNvPr id="8" name="Footer Placeholder 7"/>
          <p:cNvSpPr>
            <a:spLocks noGrp="1"/>
          </p:cNvSpPr>
          <p:nvPr>
            <p:ph type="ftr" sz="quarter" idx="11"/>
          </p:nvPr>
        </p:nvSpPr>
        <p:spPr/>
        <p:txBody>
          <a:bodyPr/>
          <a:lstStyle/>
          <a:p>
            <a:endParaRPr lang="ru-RU"/>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31223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2B522CC0-EF2F-4E54-A9A5-1335733003A5}" type="datetimeFigureOut">
              <a:rPr lang="ru-RU" smtClean="0"/>
              <a:t>02.12.2025</a:t>
            </a:fld>
            <a:endParaRPr lang="ru-RU"/>
          </a:p>
        </p:txBody>
      </p:sp>
      <p:sp>
        <p:nvSpPr>
          <p:cNvPr id="4" name="Footer Placeholder 3"/>
          <p:cNvSpPr>
            <a:spLocks noGrp="1"/>
          </p:cNvSpPr>
          <p:nvPr>
            <p:ph type="ftr" sz="quarter" idx="11"/>
          </p:nvPr>
        </p:nvSpPr>
        <p:spPr/>
        <p:txBody>
          <a:bodyPr/>
          <a:lstStyle/>
          <a:p>
            <a:endParaRPr lang="ru-RU"/>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988650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522CC0-EF2F-4E54-A9A5-1335733003A5}" type="datetimeFigureOut">
              <a:rPr lang="ru-RU" smtClean="0"/>
              <a:t>02.12.2025</a:t>
            </a:fld>
            <a:endParaRPr lang="ru-RU"/>
          </a:p>
        </p:txBody>
      </p:sp>
      <p:sp>
        <p:nvSpPr>
          <p:cNvPr id="3" name="Footer Placeholder 2"/>
          <p:cNvSpPr>
            <a:spLocks noGrp="1"/>
          </p:cNvSpPr>
          <p:nvPr>
            <p:ph type="ftr" sz="quarter" idx="11"/>
          </p:nvPr>
        </p:nvSpPr>
        <p:spPr/>
        <p:txBody>
          <a:bodyPr/>
          <a:lstStyle/>
          <a:p>
            <a:endParaRPr lang="ru-RU"/>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1378723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ru-RU"/>
              <a:t>Образец заголовка</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2B522CC0-EF2F-4E54-A9A5-1335733003A5}" type="datetimeFigureOut">
              <a:rPr lang="ru-RU" smtClean="0"/>
              <a:t>02.12.2025</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343366281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2B522CC0-EF2F-4E54-A9A5-1335733003A5}" type="datetimeFigureOut">
              <a:rPr lang="ru-RU" smtClean="0"/>
              <a:t>02.12.2025</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1527721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B522CC0-EF2F-4E54-A9A5-1335733003A5}" type="datetimeFigureOut">
              <a:rPr lang="ru-RU" smtClean="0"/>
              <a:t>02.12.2025</a:t>
            </a:fld>
            <a:endParaRPr lang="ru-RU"/>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0D00BD2-5E1C-417F-809D-7F02A1E32A66}" type="slidenum">
              <a:rPr lang="ru-RU" smtClean="0"/>
              <a:t>‹#›</a:t>
            </a:fld>
            <a:endParaRPr lang="ru-RU"/>
          </a:p>
        </p:txBody>
      </p:sp>
    </p:spTree>
    <p:extLst>
      <p:ext uri="{BB962C8B-B14F-4D97-AF65-F5344CB8AC3E}">
        <p14:creationId xmlns:p14="http://schemas.microsoft.com/office/powerpoint/2010/main" val="4003955346"/>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s>
</file>

<file path=ppt/slides/_rels/slide11.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4.wmf"/><Relationship Id="rId5" Type="http://schemas.openxmlformats.org/officeDocument/2006/relationships/oleObject" Target="../embeddings/oleObject4.bin"/><Relationship Id="rId4" Type="http://schemas.openxmlformats.org/officeDocument/2006/relationships/image" Target="../media/image23.wmf"/></Relationships>
</file>

<file path=ppt/slides/_rels/slide12.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7.wmf"/><Relationship Id="rId5" Type="http://schemas.openxmlformats.org/officeDocument/2006/relationships/oleObject" Target="../embeddings/oleObject7.bin"/><Relationship Id="rId4" Type="http://schemas.openxmlformats.org/officeDocument/2006/relationships/image" Target="../media/image26.wm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11.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6.wmf"/><Relationship Id="rId5" Type="http://schemas.openxmlformats.org/officeDocument/2006/relationships/oleObject" Target="../embeddings/oleObject10.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14.bin"/><Relationship Id="rId4" Type="http://schemas.openxmlformats.org/officeDocument/2006/relationships/image" Target="../media/image39.wmf"/></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49.wmf"/><Relationship Id="rId3" Type="http://schemas.openxmlformats.org/officeDocument/2006/relationships/oleObject" Target="../embeddings/oleObject15.bin"/><Relationship Id="rId7" Type="http://schemas.openxmlformats.org/officeDocument/2006/relationships/image" Target="../media/image50.png"/><Relationship Id="rId12"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6.wmf"/><Relationship Id="rId11" Type="http://schemas.openxmlformats.org/officeDocument/2006/relationships/image" Target="../media/image48.wmf"/><Relationship Id="rId5" Type="http://schemas.openxmlformats.org/officeDocument/2006/relationships/oleObject" Target="../embeddings/oleObject16.bin"/><Relationship Id="rId10" Type="http://schemas.openxmlformats.org/officeDocument/2006/relationships/oleObject" Target="../embeddings/oleObject18.bin"/><Relationship Id="rId4" Type="http://schemas.openxmlformats.org/officeDocument/2006/relationships/image" Target="../media/image45.wmf"/><Relationship Id="rId9" Type="http://schemas.openxmlformats.org/officeDocument/2006/relationships/image" Target="../media/image47.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9">
            <a:extLst>
              <a:ext uri="{FF2B5EF4-FFF2-40B4-BE49-F238E27FC236}">
                <a16:creationId xmlns:a16="http://schemas.microsoft.com/office/drawing/2014/main" id="{A48E495A-275B-4F3D-9DEF-C29ABDA01C6A}"/>
              </a:ext>
            </a:extLst>
          </p:cNvPr>
          <p:cNvPicPr>
            <a:picLocks noChangeAspect="1"/>
          </p:cNvPicPr>
          <p:nvPr/>
        </p:nvPicPr>
        <p:blipFill>
          <a:blip r:embed="rId2">
            <a:extLst>
              <a:ext uri="{28A0092B-C50C-407E-A947-70E740481C1C}">
                <a14:useLocalDpi xmlns:a14="http://schemas.microsoft.com/office/drawing/2010/main" val="0"/>
              </a:ext>
            </a:extLst>
          </a:blip>
          <a:srcRect l="15321" t="20546" r="15321" b="27090"/>
          <a:stretch>
            <a:fillRect/>
          </a:stretch>
        </p:blipFill>
        <p:spPr bwMode="auto">
          <a:xfrm>
            <a:off x="360273" y="4975029"/>
            <a:ext cx="658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Рисунок 11">
            <a:extLst>
              <a:ext uri="{FF2B5EF4-FFF2-40B4-BE49-F238E27FC236}">
                <a16:creationId xmlns:a16="http://schemas.microsoft.com/office/drawing/2014/main" id="{3C8F2C72-703C-4973-A59D-A9D448D2D0BD}"/>
              </a:ext>
            </a:extLst>
          </p:cNvPr>
          <p:cNvPicPr>
            <a:picLocks noChangeAspect="1"/>
          </p:cNvPicPr>
          <p:nvPr/>
        </p:nvPicPr>
        <p:blipFill>
          <a:blip r:embed="rId3">
            <a:extLst>
              <a:ext uri="{28A0092B-C50C-407E-A947-70E740481C1C}">
                <a14:useLocalDpi xmlns:a14="http://schemas.microsoft.com/office/drawing/2010/main" val="0"/>
              </a:ext>
            </a:extLst>
          </a:blip>
          <a:srcRect l="8195" t="20673" r="8195" b="23930"/>
          <a:stretch>
            <a:fillRect/>
          </a:stretch>
        </p:blipFill>
        <p:spPr bwMode="auto">
          <a:xfrm>
            <a:off x="342811" y="5510017"/>
            <a:ext cx="6762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4D38D48C-CA16-49E9-AAE1-5DD4DCAE3F3D}"/>
              </a:ext>
            </a:extLst>
          </p:cNvPr>
          <p:cNvSpPr txBox="1">
            <a:spLocks noChangeArrowheads="1"/>
          </p:cNvSpPr>
          <p:nvPr/>
        </p:nvSpPr>
        <p:spPr bwMode="auto">
          <a:xfrm>
            <a:off x="1017498" y="5486204"/>
            <a:ext cx="1979613" cy="460767"/>
          </a:xfrm>
          <a:prstGeom prst="rect">
            <a:avLst/>
          </a:prstGeom>
          <a:solidFill>
            <a:srgbClr val="FF9900"/>
          </a:solidFill>
          <a:ln>
            <a:noFill/>
          </a:ln>
        </p:spPr>
        <p:txBody>
          <a:bodyPr>
            <a:spAutoFit/>
          </a:bodyPr>
          <a:lstStyle>
            <a:lvl1pPr defTabSz="685800">
              <a:spcBef>
                <a:spcPct val="20000"/>
              </a:spcBef>
              <a:buFont typeface="Arial" panose="020B0604020202020204" pitchFamily="34" charset="0"/>
              <a:buChar char="•"/>
              <a:defRPr sz="2800">
                <a:solidFill>
                  <a:schemeClr val="tx1"/>
                </a:solidFill>
                <a:latin typeface="Times New Roman" panose="02020603050405020304" pitchFamily="18" charset="0"/>
              </a:defRPr>
            </a:lvl1pPr>
            <a:lvl2pPr marL="742950" indent="-285750" defTabSz="685800">
              <a:spcBef>
                <a:spcPct val="20000"/>
              </a:spcBef>
              <a:buFont typeface="Arial" panose="020B0604020202020204" pitchFamily="34" charset="0"/>
              <a:buChar char="–"/>
              <a:defRPr sz="2400">
                <a:solidFill>
                  <a:schemeClr val="tx1"/>
                </a:solidFill>
                <a:latin typeface="Times New Roman" panose="02020603050405020304" pitchFamily="18" charset="0"/>
              </a:defRPr>
            </a:lvl2pPr>
            <a:lvl3pPr marL="1143000" indent="-228600" defTabSz="685800">
              <a:spcBef>
                <a:spcPct val="20000"/>
              </a:spcBef>
              <a:buFont typeface="Arial" panose="020B0604020202020204" pitchFamily="34" charset="0"/>
              <a:buChar char="•"/>
              <a:defRPr sz="2100">
                <a:solidFill>
                  <a:schemeClr val="tx1"/>
                </a:solidFill>
                <a:latin typeface="Times New Roman" panose="02020603050405020304" pitchFamily="18" charset="0"/>
              </a:defRPr>
            </a:lvl3pPr>
            <a:lvl4pPr marL="1600200" indent="-228600" defTabSz="685800">
              <a:spcBef>
                <a:spcPct val="20000"/>
              </a:spcBef>
              <a:buFont typeface="Arial" panose="020B0604020202020204" pitchFamily="34" charset="0"/>
              <a:buChar char="–"/>
              <a:defRPr sz="1700">
                <a:solidFill>
                  <a:schemeClr val="tx1"/>
                </a:solidFill>
                <a:latin typeface="Times New Roman" panose="02020603050405020304" pitchFamily="18" charset="0"/>
              </a:defRPr>
            </a:lvl4pPr>
            <a:lvl5pPr marL="2057400" indent="-228600" defTabSz="685800">
              <a:spcBef>
                <a:spcPct val="20000"/>
              </a:spcBef>
              <a:buFont typeface="Arial" panose="020B0604020202020204" pitchFamily="34" charset="0"/>
              <a:buChar char="»"/>
              <a:defRPr sz="1700">
                <a:solidFill>
                  <a:schemeClr val="tx1"/>
                </a:solidFill>
                <a:latin typeface="Times New Roman" panose="02020603050405020304" pitchFamily="18" charset="0"/>
              </a:defRPr>
            </a:lvl5pPr>
            <a:lvl6pPr marL="2514600" indent="-228600" defTabSz="685800" eaLnBrk="0" fontAlgn="base" hangingPunct="0">
              <a:spcBef>
                <a:spcPct val="20000"/>
              </a:spcBef>
              <a:spcAft>
                <a:spcPct val="0"/>
              </a:spcAft>
              <a:buFont typeface="Arial" panose="020B0604020202020204" pitchFamily="34" charset="0"/>
              <a:buChar char="»"/>
              <a:defRPr sz="1700">
                <a:solidFill>
                  <a:schemeClr val="tx1"/>
                </a:solidFill>
                <a:latin typeface="Times New Roman" panose="02020603050405020304" pitchFamily="18" charset="0"/>
              </a:defRPr>
            </a:lvl6pPr>
            <a:lvl7pPr marL="2971800" indent="-228600" defTabSz="685800" eaLnBrk="0" fontAlgn="base" hangingPunct="0">
              <a:spcBef>
                <a:spcPct val="20000"/>
              </a:spcBef>
              <a:spcAft>
                <a:spcPct val="0"/>
              </a:spcAft>
              <a:buFont typeface="Arial" panose="020B0604020202020204" pitchFamily="34" charset="0"/>
              <a:buChar char="»"/>
              <a:defRPr sz="1700">
                <a:solidFill>
                  <a:schemeClr val="tx1"/>
                </a:solidFill>
                <a:latin typeface="Times New Roman" panose="02020603050405020304" pitchFamily="18" charset="0"/>
              </a:defRPr>
            </a:lvl7pPr>
            <a:lvl8pPr marL="3429000" indent="-228600" defTabSz="685800" eaLnBrk="0" fontAlgn="base" hangingPunct="0">
              <a:spcBef>
                <a:spcPct val="20000"/>
              </a:spcBef>
              <a:spcAft>
                <a:spcPct val="0"/>
              </a:spcAft>
              <a:buFont typeface="Arial" panose="020B0604020202020204" pitchFamily="34" charset="0"/>
              <a:buChar char="»"/>
              <a:defRPr sz="1700">
                <a:solidFill>
                  <a:schemeClr val="tx1"/>
                </a:solidFill>
                <a:latin typeface="Times New Roman" panose="02020603050405020304" pitchFamily="18" charset="0"/>
              </a:defRPr>
            </a:lvl8pPr>
            <a:lvl9pPr marL="3886200" indent="-228600" defTabSz="685800" eaLnBrk="0" fontAlgn="base" hangingPunct="0">
              <a:spcBef>
                <a:spcPct val="20000"/>
              </a:spcBef>
              <a:spcAft>
                <a:spcPct val="0"/>
              </a:spcAft>
              <a:buFont typeface="Arial" panose="020B0604020202020204" pitchFamily="34" charset="0"/>
              <a:buChar char="»"/>
              <a:defRPr sz="1700">
                <a:solidFill>
                  <a:schemeClr val="tx1"/>
                </a:solidFill>
                <a:latin typeface="Times New Roman" panose="02020603050405020304" pitchFamily="18" charset="0"/>
              </a:defRPr>
            </a:lvl9pPr>
          </a:lstStyle>
          <a:p>
            <a:pPr eaLnBrk="1" fontAlgn="auto" hangingPunct="1">
              <a:spcBef>
                <a:spcPct val="0"/>
              </a:spcBef>
              <a:spcAft>
                <a:spcPts val="0"/>
              </a:spcAft>
              <a:buFontTx/>
              <a:buNone/>
              <a:defRPr/>
            </a:pPr>
            <a:r>
              <a:rPr lang="en-US" altLang="en-US" sz="1197" dirty="0" err="1">
                <a:solidFill>
                  <a:srgbClr val="000000"/>
                </a:solidFill>
                <a:latin typeface="Arial" panose="020B0604020202020204" pitchFamily="34" charset="0"/>
                <a:cs typeface="Calibri" panose="020F0502020204030204" pitchFamily="34" charset="0"/>
              </a:rPr>
              <a:t>Oziq-ovqat</a:t>
            </a:r>
            <a:r>
              <a:rPr lang="en-US" altLang="en-US" sz="1197" dirty="0">
                <a:solidFill>
                  <a:srgbClr val="000000"/>
                </a:solidFill>
                <a:latin typeface="Arial" panose="020B0604020202020204" pitchFamily="34" charset="0"/>
                <a:cs typeface="Calibri" panose="020F0502020204030204" pitchFamily="34" charset="0"/>
              </a:rPr>
              <a:t> </a:t>
            </a:r>
            <a:r>
              <a:rPr lang="en-US" altLang="en-US" sz="1197" dirty="0" err="1">
                <a:solidFill>
                  <a:srgbClr val="000000"/>
                </a:solidFill>
                <a:latin typeface="Arial" panose="020B0604020202020204" pitchFamily="34" charset="0"/>
                <a:cs typeface="Calibri" panose="020F0502020204030204" pitchFamily="34" charset="0"/>
              </a:rPr>
              <a:t>muhandisligi</a:t>
            </a:r>
            <a:r>
              <a:rPr lang="en-US" altLang="en-US" sz="1197" dirty="0">
                <a:solidFill>
                  <a:srgbClr val="000000"/>
                </a:solidFill>
                <a:latin typeface="Arial" panose="020B0604020202020204" pitchFamily="34" charset="0"/>
                <a:cs typeface="Calibri" panose="020F0502020204030204" pitchFamily="34" charset="0"/>
              </a:rPr>
              <a:t> </a:t>
            </a:r>
            <a:r>
              <a:rPr lang="en-US" altLang="en-US" sz="1197" dirty="0" err="1">
                <a:solidFill>
                  <a:srgbClr val="000000"/>
                </a:solidFill>
                <a:latin typeface="Arial" panose="020B0604020202020204" pitchFamily="34" charset="0"/>
                <a:cs typeface="Calibri" panose="020F0502020204030204" pitchFamily="34" charset="0"/>
              </a:rPr>
              <a:t>kafedrasi</a:t>
            </a:r>
            <a:r>
              <a:rPr lang="en-US" altLang="en-US" sz="1197" dirty="0">
                <a:solidFill>
                  <a:srgbClr val="000000"/>
                </a:solidFill>
                <a:latin typeface="Arial" panose="020B0604020202020204" pitchFamily="34" charset="0"/>
                <a:cs typeface="Calibri" panose="020F0502020204030204" pitchFamily="34" charset="0"/>
              </a:rPr>
              <a:t> </a:t>
            </a:r>
            <a:r>
              <a:rPr lang="en-US" altLang="en-US" sz="1197" dirty="0" err="1">
                <a:solidFill>
                  <a:srgbClr val="000000"/>
                </a:solidFill>
                <a:latin typeface="Arial" panose="020B0604020202020204" pitchFamily="34" charset="0"/>
                <a:cs typeface="Calibri" panose="020F0502020204030204" pitchFamily="34" charset="0"/>
              </a:rPr>
              <a:t>katta</a:t>
            </a:r>
            <a:r>
              <a:rPr lang="en-US" altLang="en-US" sz="1197" dirty="0">
                <a:solidFill>
                  <a:srgbClr val="000000"/>
                </a:solidFill>
                <a:latin typeface="Arial" panose="020B0604020202020204" pitchFamily="34" charset="0"/>
                <a:cs typeface="Calibri" panose="020F0502020204030204" pitchFamily="34" charset="0"/>
              </a:rPr>
              <a:t> </a:t>
            </a:r>
            <a:r>
              <a:rPr lang="en-US" altLang="en-US" sz="1197" dirty="0" err="1">
                <a:solidFill>
                  <a:srgbClr val="000000"/>
                </a:solidFill>
                <a:latin typeface="Arial" panose="020B0604020202020204" pitchFamily="34" charset="0"/>
                <a:cs typeface="Calibri" panose="020F0502020204030204" pitchFamily="34" charset="0"/>
              </a:rPr>
              <a:t>o’qituvchisi</a:t>
            </a:r>
            <a:endParaRPr lang="uz-Cyrl-UZ" altLang="en-US" sz="1197" dirty="0">
              <a:solidFill>
                <a:srgbClr val="000000"/>
              </a:solidFill>
              <a:latin typeface="Arial" panose="020B0604020202020204" pitchFamily="34" charset="0"/>
              <a:cs typeface="Calibri" panose="020F0502020204030204" pitchFamily="34" charset="0"/>
            </a:endParaRPr>
          </a:p>
        </p:txBody>
      </p:sp>
      <p:sp>
        <p:nvSpPr>
          <p:cNvPr id="6" name="TextBox 20">
            <a:extLst>
              <a:ext uri="{FF2B5EF4-FFF2-40B4-BE49-F238E27FC236}">
                <a16:creationId xmlns:a16="http://schemas.microsoft.com/office/drawing/2014/main" id="{82952997-A8F0-4C41-A450-BA3CC22BE2EC}"/>
              </a:ext>
            </a:extLst>
          </p:cNvPr>
          <p:cNvSpPr txBox="1">
            <a:spLocks noChangeArrowheads="1"/>
          </p:cNvSpPr>
          <p:nvPr/>
        </p:nvSpPr>
        <p:spPr bwMode="auto">
          <a:xfrm>
            <a:off x="1019086" y="5081392"/>
            <a:ext cx="1789112" cy="240066"/>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ru-RU" sz="1200" dirty="0">
                <a:solidFill>
                  <a:srgbClr val="000000"/>
                </a:solidFill>
                <a:cs typeface="Calibri" panose="020F0502020204030204" pitchFamily="34" charset="0"/>
              </a:rPr>
              <a:t>  </a:t>
            </a:r>
            <a:r>
              <a:rPr lang="en-US" altLang="ru-RU" sz="1200" dirty="0" err="1">
                <a:solidFill>
                  <a:srgbClr val="000000"/>
                </a:solidFill>
                <a:cs typeface="Calibri" panose="020F0502020204030204" pitchFamily="34" charset="0"/>
              </a:rPr>
              <a:t>A.J.To’ychiyev</a:t>
            </a:r>
            <a:r>
              <a:rPr lang="en-US" altLang="ru-RU" sz="1200" dirty="0">
                <a:solidFill>
                  <a:srgbClr val="000000"/>
                </a:solidFill>
                <a:cs typeface="Calibri" panose="020F0502020204030204" pitchFamily="34" charset="0"/>
              </a:rPr>
              <a:t>. </a:t>
            </a:r>
            <a:endParaRPr lang="ru-RU" altLang="ru-RU" sz="1200" dirty="0">
              <a:solidFill>
                <a:srgbClr val="000000"/>
              </a:solidFill>
              <a:cs typeface="Calibri" panose="020F0502020204030204" pitchFamily="34" charset="0"/>
            </a:endParaRPr>
          </a:p>
        </p:txBody>
      </p:sp>
      <p:sp>
        <p:nvSpPr>
          <p:cNvPr id="7" name="Прямоугольник 6">
            <a:extLst>
              <a:ext uri="{FF2B5EF4-FFF2-40B4-BE49-F238E27FC236}">
                <a16:creationId xmlns:a16="http://schemas.microsoft.com/office/drawing/2014/main" id="{EDE8FAF1-59E4-41AF-8804-8F732E1D24C8}"/>
              </a:ext>
            </a:extLst>
          </p:cNvPr>
          <p:cNvSpPr>
            <a:spLocks noChangeAspect="1"/>
          </p:cNvSpPr>
          <p:nvPr/>
        </p:nvSpPr>
        <p:spPr>
          <a:xfrm>
            <a:off x="1016449" y="3738367"/>
            <a:ext cx="5903648" cy="1171575"/>
          </a:xfrm>
          <a:prstGeom prst="rect">
            <a:avLst/>
          </a:prstGeom>
          <a:solidFill>
            <a:srgbClr val="000099"/>
          </a:solidFill>
          <a:ln w="12700">
            <a:miter lim="400000"/>
          </a:ln>
        </p:spPr>
        <p:txBody>
          <a:bodyPr lIns="28575" tIns="28575" rIns="28575" bIns="28575" anchor="ctr"/>
          <a:lstStyle/>
          <a:p>
            <a:pPr defTabSz="685807" eaLnBrk="1" fontAlgn="auto" hangingPunct="1">
              <a:spcBef>
                <a:spcPts val="0"/>
              </a:spcBef>
              <a:spcAft>
                <a:spcPts val="0"/>
              </a:spcAft>
              <a:defRPr/>
            </a:pPr>
            <a:endParaRPr lang="en-US" sz="2100" dirty="0">
              <a:solidFill>
                <a:srgbClr val="FFFFFF"/>
              </a:solidFill>
              <a:effectLst>
                <a:outerShdw blurRad="38100" dist="12700" dir="5400000" rotWithShape="0">
                  <a:srgbClr val="000000">
                    <a:alpha val="50000"/>
                  </a:srgbClr>
                </a:outerShdw>
              </a:effectLst>
              <a:latin typeface="Times New Roman"/>
              <a:cs typeface="Arial" panose="020B0604020202020204" pitchFamily="34" charset="0"/>
            </a:endParaRPr>
          </a:p>
        </p:txBody>
      </p:sp>
      <p:sp>
        <p:nvSpPr>
          <p:cNvPr id="8" name="POWERPOINT TEMPLATE">
            <a:extLst>
              <a:ext uri="{FF2B5EF4-FFF2-40B4-BE49-F238E27FC236}">
                <a16:creationId xmlns:a16="http://schemas.microsoft.com/office/drawing/2014/main" id="{CD221566-4CE8-4806-A536-610578165B37}"/>
              </a:ext>
            </a:extLst>
          </p:cNvPr>
          <p:cNvSpPr>
            <a:spLocks noChangeArrowheads="1"/>
          </p:cNvSpPr>
          <p:nvPr/>
        </p:nvSpPr>
        <p:spPr bwMode="auto">
          <a:xfrm>
            <a:off x="2891639" y="3826312"/>
            <a:ext cx="3957437" cy="1042593"/>
          </a:xfrm>
          <a:prstGeom prst="rect">
            <a:avLst/>
          </a:prstGeom>
          <a:solidFill>
            <a:srgbClr val="000099"/>
          </a:solidFill>
          <a:ln w="9525">
            <a:solidFill>
              <a:srgbClr val="000099"/>
            </a:solidFill>
            <a:miter lim="800000"/>
            <a:headEnd/>
            <a:tailEnd/>
          </a:ln>
        </p:spPr>
        <p:txBody>
          <a:bodyPr wrap="square" lIns="28575" tIns="28575" rIns="28575" bIns="28575" anchor="ctr">
            <a:spAutoFit/>
          </a:bodyPr>
          <a:lstStyle>
            <a:lvl1pPr>
              <a:tabLst>
                <a:tab pos="1066800" algn="l"/>
              </a:tabLst>
              <a:defRPr>
                <a:solidFill>
                  <a:schemeClr val="tx1"/>
                </a:solidFill>
                <a:latin typeface="Arial" panose="020B0604020202020204" pitchFamily="34" charset="0"/>
              </a:defRPr>
            </a:lvl1pPr>
            <a:lvl2pPr marL="742950" indent="-285750">
              <a:tabLst>
                <a:tab pos="1066800" algn="l"/>
              </a:tabLst>
              <a:defRPr>
                <a:solidFill>
                  <a:schemeClr val="tx1"/>
                </a:solidFill>
                <a:latin typeface="Arial" panose="020B0604020202020204" pitchFamily="34" charset="0"/>
              </a:defRPr>
            </a:lvl2pPr>
            <a:lvl3pPr marL="1143000" indent="-228600">
              <a:tabLst>
                <a:tab pos="1066800" algn="l"/>
              </a:tabLst>
              <a:defRPr>
                <a:solidFill>
                  <a:schemeClr val="tx1"/>
                </a:solidFill>
                <a:latin typeface="Arial" panose="020B0604020202020204" pitchFamily="34" charset="0"/>
              </a:defRPr>
            </a:lvl3pPr>
            <a:lvl4pPr marL="1600200" indent="-228600">
              <a:tabLst>
                <a:tab pos="1066800" algn="l"/>
              </a:tabLst>
              <a:defRPr>
                <a:solidFill>
                  <a:schemeClr val="tx1"/>
                </a:solidFill>
                <a:latin typeface="Arial" panose="020B0604020202020204" pitchFamily="34" charset="0"/>
              </a:defRPr>
            </a:lvl4pPr>
            <a:lvl5pPr marL="2057400" indent="-228600">
              <a:tabLst>
                <a:tab pos="10668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10668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10668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10668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1066800" algn="l"/>
              </a:tabLst>
              <a:defRPr>
                <a:solidFill>
                  <a:schemeClr val="tx1"/>
                </a:solidFill>
                <a:latin typeface="Arial" panose="020B0604020202020204" pitchFamily="34" charset="0"/>
              </a:defRPr>
            </a:lvl9pPr>
          </a:lstStyle>
          <a:p>
            <a:r>
              <a:rPr lang="en-US" altLang="ru-RU" sz="3200" dirty="0" err="1">
                <a:solidFill>
                  <a:srgbClr val="FFFFFF"/>
                </a:solidFill>
                <a:latin typeface="Times New Roman" panose="02020603050405020304" pitchFamily="18" charset="0"/>
                <a:cs typeface="Times New Roman" panose="02020603050405020304" pitchFamily="18" charset="0"/>
              </a:rPr>
              <a:t>Rotasion</a:t>
            </a:r>
            <a:r>
              <a:rPr lang="en-US" altLang="ru-RU" sz="3200" dirty="0">
                <a:solidFill>
                  <a:srgbClr val="FFFFFF"/>
                </a:solidFill>
                <a:latin typeface="Times New Roman" panose="02020603050405020304" pitchFamily="18" charset="0"/>
                <a:cs typeface="Times New Roman" panose="02020603050405020304" pitchFamily="18" charset="0"/>
              </a:rPr>
              <a:t> </a:t>
            </a:r>
            <a:r>
              <a:rPr lang="en-US" altLang="ru-RU" sz="3200" dirty="0" err="1">
                <a:solidFill>
                  <a:srgbClr val="FFFFFF"/>
                </a:solidFill>
                <a:latin typeface="Times New Roman" panose="02020603050405020304" pitchFamily="18" charset="0"/>
                <a:cs typeface="Times New Roman" panose="02020603050405020304" pitchFamily="18" charset="0"/>
              </a:rPr>
              <a:t>va</a:t>
            </a:r>
            <a:r>
              <a:rPr lang="en-US" altLang="ru-RU" sz="3200" dirty="0">
                <a:solidFill>
                  <a:srgbClr val="FFFFFF"/>
                </a:solidFill>
                <a:latin typeface="Times New Roman" panose="02020603050405020304" pitchFamily="18" charset="0"/>
                <a:cs typeface="Times New Roman" panose="02020603050405020304" pitchFamily="18" charset="0"/>
              </a:rPr>
              <a:t> </a:t>
            </a:r>
            <a:r>
              <a:rPr lang="en-US" altLang="ru-RU" sz="3200" dirty="0" err="1">
                <a:solidFill>
                  <a:srgbClr val="FFFFFF"/>
                </a:solidFill>
                <a:latin typeface="Times New Roman" panose="02020603050405020304" pitchFamily="18" charset="0"/>
                <a:cs typeface="Times New Roman" panose="02020603050405020304" pitchFamily="18" charset="0"/>
              </a:rPr>
              <a:t>boshqa</a:t>
            </a:r>
            <a:r>
              <a:rPr lang="en-US" altLang="ru-RU" sz="3200" dirty="0">
                <a:solidFill>
                  <a:srgbClr val="FFFFFF"/>
                </a:solidFill>
                <a:latin typeface="Times New Roman" panose="02020603050405020304" pitchFamily="18" charset="0"/>
                <a:cs typeface="Times New Roman" panose="02020603050405020304" pitchFamily="18" charset="0"/>
              </a:rPr>
              <a:t>  </a:t>
            </a:r>
            <a:r>
              <a:rPr lang="en-US" altLang="ru-RU" sz="3200" dirty="0" err="1">
                <a:solidFill>
                  <a:srgbClr val="FFFFFF"/>
                </a:solidFill>
                <a:latin typeface="Times New Roman" panose="02020603050405020304" pitchFamily="18" charset="0"/>
                <a:cs typeface="Times New Roman" panose="02020603050405020304" pitchFamily="18" charset="0"/>
              </a:rPr>
              <a:t>tipdagi</a:t>
            </a:r>
            <a:r>
              <a:rPr lang="en-US" altLang="ru-RU" sz="3200" dirty="0">
                <a:solidFill>
                  <a:srgbClr val="FFFFFF"/>
                </a:solidFill>
                <a:latin typeface="Times New Roman" panose="02020603050405020304" pitchFamily="18" charset="0"/>
                <a:cs typeface="Times New Roman" panose="02020603050405020304" pitchFamily="18" charset="0"/>
              </a:rPr>
              <a:t> </a:t>
            </a:r>
            <a:r>
              <a:rPr lang="en-US" altLang="ru-RU" sz="3200" dirty="0" err="1">
                <a:solidFill>
                  <a:srgbClr val="FFFFFF"/>
                </a:solidFill>
                <a:latin typeface="Times New Roman" panose="02020603050405020304" pitchFamily="18" charset="0"/>
                <a:cs typeface="Times New Roman" panose="02020603050405020304" pitchFamily="18" charset="0"/>
              </a:rPr>
              <a:t>nasoslar</a:t>
            </a:r>
            <a:r>
              <a:rPr lang="en-US" altLang="ru-RU" sz="3200" dirty="0">
                <a:solidFill>
                  <a:srgbClr val="FFFFFF"/>
                </a:solidFill>
                <a:latin typeface="Times New Roman" panose="02020603050405020304" pitchFamily="18" charset="0"/>
                <a:cs typeface="Times New Roman" panose="02020603050405020304" pitchFamily="18" charset="0"/>
              </a:rPr>
              <a:t> </a:t>
            </a:r>
            <a:endParaRPr lang="ru-RU" altLang="ru-RU" sz="3200" dirty="0">
              <a:solidFill>
                <a:srgbClr val="FFFFFF"/>
              </a:solidFill>
              <a:latin typeface="Times New Roman" panose="02020603050405020304" pitchFamily="18" charset="0"/>
              <a:cs typeface="Times New Roman" panose="02020603050405020304" pitchFamily="18" charset="0"/>
            </a:endParaRPr>
          </a:p>
        </p:txBody>
      </p:sp>
      <p:sp>
        <p:nvSpPr>
          <p:cNvPr id="9" name="POWERPOINT TEMPLATE">
            <a:extLst>
              <a:ext uri="{FF2B5EF4-FFF2-40B4-BE49-F238E27FC236}">
                <a16:creationId xmlns:a16="http://schemas.microsoft.com/office/drawing/2014/main" id="{19D4C0ED-37D8-40B6-B1FC-DC96D14F2463}"/>
              </a:ext>
            </a:extLst>
          </p:cNvPr>
          <p:cNvSpPr>
            <a:spLocks noChangeArrowheads="1"/>
          </p:cNvSpPr>
          <p:nvPr/>
        </p:nvSpPr>
        <p:spPr bwMode="auto">
          <a:xfrm>
            <a:off x="1059311" y="4072533"/>
            <a:ext cx="1748887" cy="42704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8575" tIns="28575" rIns="28575" bIns="28575" anchor="ctr">
            <a:spAutoFit/>
          </a:bodyPr>
          <a:lstStyle>
            <a:lvl1pPr defTabSz="685800">
              <a:tabLst>
                <a:tab pos="800100" algn="l"/>
              </a:tabLst>
              <a:defRPr>
                <a:solidFill>
                  <a:schemeClr val="tx1"/>
                </a:solidFill>
                <a:latin typeface="Arial" panose="020B0604020202020204" pitchFamily="34" charset="0"/>
              </a:defRPr>
            </a:lvl1pPr>
            <a:lvl2pPr marL="742950" indent="-285750" defTabSz="685800">
              <a:tabLst>
                <a:tab pos="800100" algn="l"/>
              </a:tabLst>
              <a:defRPr>
                <a:solidFill>
                  <a:schemeClr val="tx1"/>
                </a:solidFill>
                <a:latin typeface="Arial" panose="020B0604020202020204" pitchFamily="34" charset="0"/>
              </a:defRPr>
            </a:lvl2pPr>
            <a:lvl3pPr marL="1143000" indent="-228600" defTabSz="685800">
              <a:tabLst>
                <a:tab pos="800100" algn="l"/>
              </a:tabLst>
              <a:defRPr>
                <a:solidFill>
                  <a:schemeClr val="tx1"/>
                </a:solidFill>
                <a:latin typeface="Arial" panose="020B0604020202020204" pitchFamily="34" charset="0"/>
              </a:defRPr>
            </a:lvl3pPr>
            <a:lvl4pPr marL="1600200" indent="-228600" defTabSz="685800">
              <a:tabLst>
                <a:tab pos="800100" algn="l"/>
              </a:tabLst>
              <a:defRPr>
                <a:solidFill>
                  <a:schemeClr val="tx1"/>
                </a:solidFill>
                <a:latin typeface="Arial" panose="020B0604020202020204" pitchFamily="34" charset="0"/>
              </a:defRPr>
            </a:lvl4pPr>
            <a:lvl5pPr marL="2057400" indent="-228600" defTabSz="685800">
              <a:tabLst>
                <a:tab pos="800100" algn="l"/>
              </a:tabLst>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9pPr>
          </a:lstStyle>
          <a:p>
            <a:pPr algn="ctr" eaLnBrk="1" hangingPunct="1">
              <a:buFont typeface="Arial" panose="020B0604020202020204" pitchFamily="34" charset="0"/>
              <a:buNone/>
            </a:pPr>
            <a:r>
              <a:rPr lang="en-US" altLang="ru-RU" sz="2400" dirty="0">
                <a:solidFill>
                  <a:srgbClr val="FFFFFF"/>
                </a:solidFill>
                <a:latin typeface="Times New Roman" panose="02020603050405020304" pitchFamily="18" charset="0"/>
                <a:cs typeface="Times New Roman" panose="02020603050405020304" pitchFamily="18" charset="0"/>
                <a:sym typeface="Arial" panose="020B0604020202020204" pitchFamily="34" charset="0"/>
              </a:rPr>
              <a:t>MAVZU: 11</a:t>
            </a:r>
          </a:p>
        </p:txBody>
      </p:sp>
      <p:sp>
        <p:nvSpPr>
          <p:cNvPr id="10" name="Прямоугольник 9">
            <a:extLst>
              <a:ext uri="{FF2B5EF4-FFF2-40B4-BE49-F238E27FC236}">
                <a16:creationId xmlns:a16="http://schemas.microsoft.com/office/drawing/2014/main" id="{A322B9AE-F4BB-4F66-B03A-11D1E8BC8F46}"/>
              </a:ext>
            </a:extLst>
          </p:cNvPr>
          <p:cNvSpPr>
            <a:spLocks noChangeAspect="1"/>
          </p:cNvSpPr>
          <p:nvPr/>
        </p:nvSpPr>
        <p:spPr>
          <a:xfrm>
            <a:off x="2810677" y="2276279"/>
            <a:ext cx="6394450" cy="1171575"/>
          </a:xfrm>
          <a:prstGeom prst="rect">
            <a:avLst/>
          </a:prstGeom>
          <a:solidFill>
            <a:srgbClr val="002060"/>
          </a:solidFill>
          <a:ln w="12700">
            <a:miter lim="400000"/>
          </a:ln>
        </p:spPr>
        <p:txBody>
          <a:bodyPr lIns="28575" tIns="28575" rIns="28575" bIns="28575" anchor="ctr"/>
          <a:lstStyle/>
          <a:p>
            <a:pPr defTabSz="685807" eaLnBrk="1" fontAlgn="auto" hangingPunct="1">
              <a:spcBef>
                <a:spcPts val="0"/>
              </a:spcBef>
              <a:spcAft>
                <a:spcPts val="0"/>
              </a:spcAft>
              <a:defRPr/>
            </a:pPr>
            <a:endParaRPr lang="en-US" sz="2100" dirty="0">
              <a:solidFill>
                <a:srgbClr val="FFFFFF"/>
              </a:solidFill>
              <a:effectLst>
                <a:outerShdw blurRad="38100" dist="12700" dir="5400000" rotWithShape="0">
                  <a:srgbClr val="000000">
                    <a:alpha val="50000"/>
                  </a:srgbClr>
                </a:outerShdw>
              </a:effectLst>
              <a:latin typeface="Times New Roman"/>
              <a:cs typeface="Arial" panose="020B0604020202020204" pitchFamily="34" charset="0"/>
            </a:endParaRPr>
          </a:p>
        </p:txBody>
      </p:sp>
      <p:sp>
        <p:nvSpPr>
          <p:cNvPr id="11" name="POWERPOINT TEMPLATE">
            <a:extLst>
              <a:ext uri="{FF2B5EF4-FFF2-40B4-BE49-F238E27FC236}">
                <a16:creationId xmlns:a16="http://schemas.microsoft.com/office/drawing/2014/main" id="{9356CA75-039B-485E-B926-19CC590BBAC0}"/>
              </a:ext>
            </a:extLst>
          </p:cNvPr>
          <p:cNvSpPr>
            <a:spLocks noChangeArrowheads="1"/>
          </p:cNvSpPr>
          <p:nvPr/>
        </p:nvSpPr>
        <p:spPr bwMode="auto">
          <a:xfrm>
            <a:off x="4080677" y="2702732"/>
            <a:ext cx="5124450" cy="390107"/>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575" tIns="28575" rIns="28575" bIns="28575" anchor="ctr">
            <a:spAutoFit/>
          </a:bodyPr>
          <a:lstStyle>
            <a:lvl1pPr defTabSz="685800">
              <a:tabLst>
                <a:tab pos="800100" algn="l"/>
              </a:tabLst>
              <a:defRPr>
                <a:solidFill>
                  <a:schemeClr val="tx1"/>
                </a:solidFill>
                <a:latin typeface="Arial" panose="020B0604020202020204" pitchFamily="34" charset="0"/>
              </a:defRPr>
            </a:lvl1pPr>
            <a:lvl2pPr marL="742950" indent="-285750" defTabSz="685800">
              <a:tabLst>
                <a:tab pos="800100" algn="l"/>
              </a:tabLst>
              <a:defRPr>
                <a:solidFill>
                  <a:schemeClr val="tx1"/>
                </a:solidFill>
                <a:latin typeface="Arial" panose="020B0604020202020204" pitchFamily="34" charset="0"/>
              </a:defRPr>
            </a:lvl2pPr>
            <a:lvl3pPr marL="1143000" indent="-228600" defTabSz="685800">
              <a:tabLst>
                <a:tab pos="800100" algn="l"/>
              </a:tabLst>
              <a:defRPr>
                <a:solidFill>
                  <a:schemeClr val="tx1"/>
                </a:solidFill>
                <a:latin typeface="Arial" panose="020B0604020202020204" pitchFamily="34" charset="0"/>
              </a:defRPr>
            </a:lvl3pPr>
            <a:lvl4pPr marL="1600200" indent="-228600" defTabSz="685800">
              <a:tabLst>
                <a:tab pos="800100" algn="l"/>
              </a:tabLst>
              <a:defRPr>
                <a:solidFill>
                  <a:schemeClr val="tx1"/>
                </a:solidFill>
                <a:latin typeface="Arial" panose="020B0604020202020204" pitchFamily="34" charset="0"/>
              </a:defRPr>
            </a:lvl4pPr>
            <a:lvl5pPr marL="2057400" indent="-228600" defTabSz="685800">
              <a:tabLst>
                <a:tab pos="800100" algn="l"/>
              </a:tabLst>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9pPr>
          </a:lstStyle>
          <a:p>
            <a:pPr algn="ctr" eaLnBrk="1" hangingPunct="1">
              <a:lnSpc>
                <a:spcPct val="90000"/>
              </a:lnSpc>
              <a:spcBef>
                <a:spcPts val="750"/>
              </a:spcBef>
              <a:buFont typeface="Arial" panose="020B0604020202020204" pitchFamily="34" charset="0"/>
              <a:buNone/>
            </a:pPr>
            <a:r>
              <a:rPr lang="en-US" altLang="ru-RU" sz="2400" dirty="0">
                <a:solidFill>
                  <a:srgbClr val="FFFFFF"/>
                </a:solidFill>
                <a:latin typeface="Calibri" panose="020F0502020204030204" pitchFamily="34" charset="0"/>
                <a:cs typeface="Times New Roman" panose="02020603050405020304" pitchFamily="18" charset="0"/>
              </a:rPr>
              <a:t> </a:t>
            </a:r>
            <a:r>
              <a:rPr lang="en-US" altLang="ru-RU" sz="2400" dirty="0">
                <a:solidFill>
                  <a:srgbClr val="FFFFFF"/>
                </a:solidFill>
                <a:latin typeface="Times New Roman" panose="02020603050405020304" pitchFamily="18" charset="0"/>
                <a:cs typeface="Times New Roman" panose="02020603050405020304" pitchFamily="18" charset="0"/>
              </a:rPr>
              <a:t>GIDRAVLIKA </a:t>
            </a:r>
            <a:endParaRPr lang="ru-RU" altLang="ru-RU" sz="2400" dirty="0">
              <a:solidFill>
                <a:srgbClr val="FFFFFF"/>
              </a:solidFill>
              <a:latin typeface="Times New Roman" panose="02020603050405020304" pitchFamily="18" charset="0"/>
              <a:cs typeface="Times New Roman" panose="02020603050405020304" pitchFamily="18" charset="0"/>
            </a:endParaRPr>
          </a:p>
        </p:txBody>
      </p:sp>
      <p:sp>
        <p:nvSpPr>
          <p:cNvPr id="12" name="POWERPOINT TEMPLATE">
            <a:extLst>
              <a:ext uri="{FF2B5EF4-FFF2-40B4-BE49-F238E27FC236}">
                <a16:creationId xmlns:a16="http://schemas.microsoft.com/office/drawing/2014/main" id="{6B3C21D6-36EA-42C9-81E7-B7214B70BEEA}"/>
              </a:ext>
            </a:extLst>
          </p:cNvPr>
          <p:cNvSpPr>
            <a:spLocks noChangeArrowheads="1"/>
          </p:cNvSpPr>
          <p:nvPr/>
        </p:nvSpPr>
        <p:spPr bwMode="auto">
          <a:xfrm>
            <a:off x="2891639" y="2601717"/>
            <a:ext cx="1027113" cy="519112"/>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575" tIns="28575" rIns="28575" bIns="28575" anchor="ctr">
            <a:spAutoFit/>
          </a:bodyPr>
          <a:lstStyle>
            <a:lvl1pPr defTabSz="685800">
              <a:tabLst>
                <a:tab pos="800100" algn="l"/>
              </a:tabLst>
              <a:defRPr>
                <a:solidFill>
                  <a:schemeClr val="tx1"/>
                </a:solidFill>
                <a:latin typeface="Arial" panose="020B0604020202020204" pitchFamily="34" charset="0"/>
              </a:defRPr>
            </a:lvl1pPr>
            <a:lvl2pPr marL="742950" indent="-285750" defTabSz="685800">
              <a:tabLst>
                <a:tab pos="800100" algn="l"/>
              </a:tabLst>
              <a:defRPr>
                <a:solidFill>
                  <a:schemeClr val="tx1"/>
                </a:solidFill>
                <a:latin typeface="Arial" panose="020B0604020202020204" pitchFamily="34" charset="0"/>
              </a:defRPr>
            </a:lvl2pPr>
            <a:lvl3pPr marL="1143000" indent="-228600" defTabSz="685800">
              <a:tabLst>
                <a:tab pos="800100" algn="l"/>
              </a:tabLst>
              <a:defRPr>
                <a:solidFill>
                  <a:schemeClr val="tx1"/>
                </a:solidFill>
                <a:latin typeface="Arial" panose="020B0604020202020204" pitchFamily="34" charset="0"/>
              </a:defRPr>
            </a:lvl3pPr>
            <a:lvl4pPr marL="1600200" indent="-228600" defTabSz="685800">
              <a:tabLst>
                <a:tab pos="800100" algn="l"/>
              </a:tabLst>
              <a:defRPr>
                <a:solidFill>
                  <a:schemeClr val="tx1"/>
                </a:solidFill>
                <a:latin typeface="Arial" panose="020B0604020202020204" pitchFamily="34" charset="0"/>
              </a:defRPr>
            </a:lvl4pPr>
            <a:lvl5pPr marL="2057400" indent="-228600" defTabSz="685800">
              <a:tabLst>
                <a:tab pos="800100" algn="l"/>
              </a:tabLst>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9pPr>
          </a:lstStyle>
          <a:p>
            <a:pPr algn="ctr" eaLnBrk="1" hangingPunct="1">
              <a:buFont typeface="Arial" panose="020B0604020202020204" pitchFamily="34" charset="0"/>
              <a:buNone/>
            </a:pPr>
            <a:r>
              <a:rPr lang="en-US" altLang="ru-RU" sz="3000" b="1" dirty="0">
                <a:solidFill>
                  <a:srgbClr val="FFFFFF"/>
                </a:solidFill>
                <a:cs typeface="Arial" panose="020B0604020202020204" pitchFamily="34" charset="0"/>
                <a:sym typeface="Arial" panose="020B0604020202020204" pitchFamily="34" charset="0"/>
              </a:rPr>
              <a:t>FAN</a:t>
            </a:r>
            <a:r>
              <a:rPr lang="ru-RU" altLang="ru-RU" sz="3000" b="1" dirty="0">
                <a:solidFill>
                  <a:srgbClr val="FFFFFF"/>
                </a:solidFill>
                <a:cs typeface="Arial" panose="020B0604020202020204" pitchFamily="34" charset="0"/>
                <a:sym typeface="Arial" panose="020B0604020202020204" pitchFamily="34" charset="0"/>
              </a:rPr>
              <a:t>:</a:t>
            </a:r>
            <a:endParaRPr lang="en-US" altLang="ru-RU" sz="6000" b="1" dirty="0">
              <a:solidFill>
                <a:srgbClr val="FFFFFF"/>
              </a:solidFill>
              <a:cs typeface="Arial" panose="020B0604020202020204" pitchFamily="34" charset="0"/>
              <a:sym typeface="Arial" panose="020B0604020202020204" pitchFamily="34" charset="0"/>
            </a:endParaRPr>
          </a:p>
        </p:txBody>
      </p:sp>
      <p:graphicFrame>
        <p:nvGraphicFramePr>
          <p:cNvPr id="13" name="Таблица 12">
            <a:extLst>
              <a:ext uri="{FF2B5EF4-FFF2-40B4-BE49-F238E27FC236}">
                <a16:creationId xmlns:a16="http://schemas.microsoft.com/office/drawing/2014/main" id="{C5F9566C-4CC5-4968-AF46-A3AFDA64629F}"/>
              </a:ext>
            </a:extLst>
          </p:cNvPr>
          <p:cNvGraphicFramePr>
            <a:graphicFrameLocks noGrp="1"/>
          </p:cNvGraphicFramePr>
          <p:nvPr>
            <p:extLst>
              <p:ext uri="{D42A27DB-BD31-4B8C-83A1-F6EECF244321}">
                <p14:modId xmlns:p14="http://schemas.microsoft.com/office/powerpoint/2010/main" val="693485313"/>
              </p:ext>
            </p:extLst>
          </p:nvPr>
        </p:nvGraphicFramePr>
        <p:xfrm>
          <a:off x="3706490" y="749104"/>
          <a:ext cx="5356225" cy="973138"/>
        </p:xfrm>
        <a:graphic>
          <a:graphicData uri="http://schemas.openxmlformats.org/drawingml/2006/table">
            <a:tbl>
              <a:tblPr firstRow="1" firstCol="1" bandRow="1">
                <a:tableStyleId>{5C22544A-7EE6-4342-B048-85BDC9FD1C3A}</a:tableStyleId>
              </a:tblPr>
              <a:tblGrid>
                <a:gridCol w="5356225">
                  <a:extLst>
                    <a:ext uri="{9D8B030D-6E8A-4147-A177-3AD203B41FA5}">
                      <a16:colId xmlns:a16="http://schemas.microsoft.com/office/drawing/2014/main" val="20000"/>
                    </a:ext>
                  </a:extLst>
                </a:gridCol>
              </a:tblGrid>
              <a:tr h="973138">
                <a:tc>
                  <a:txBody>
                    <a:bodyPr/>
                    <a:lstStyle/>
                    <a:p>
                      <a:pPr marL="6350" indent="-6350" algn="ctr">
                        <a:lnSpc>
                          <a:spcPct val="100000"/>
                        </a:lnSpc>
                        <a:spcAft>
                          <a:spcPts val="600"/>
                        </a:spcAft>
                      </a:pPr>
                      <a:r>
                        <a:rPr lang="ru-RU" sz="2400" dirty="0">
                          <a:effectLst/>
                        </a:rPr>
                        <a:t> </a:t>
                      </a:r>
                      <a:r>
                        <a:rPr lang="en-US" sz="2800" dirty="0">
                          <a:solidFill>
                            <a:schemeClr val="tx1"/>
                          </a:solidFill>
                          <a:effectLst/>
                          <a:latin typeface="Times New Roman" panose="02020603050405020304" pitchFamily="18" charset="0"/>
                          <a:cs typeface="Times New Roman" panose="02020603050405020304" pitchFamily="18" charset="0"/>
                        </a:rPr>
                        <a:t>QARSHI DAVLAT TEXNIKA UNIVERSITETI</a:t>
                      </a:r>
                      <a:endParaRPr lang="ru-RU"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8635" marR="58635" marT="0" marB="0">
                    <a:solidFill>
                      <a:srgbClr val="CAF9FE"/>
                    </a:solidFill>
                  </a:tcPr>
                </a:tc>
                <a:extLst>
                  <a:ext uri="{0D108BD9-81ED-4DB2-BD59-A6C34878D82A}">
                    <a16:rowId xmlns:a16="http://schemas.microsoft.com/office/drawing/2014/main" val="10000"/>
                  </a:ext>
                </a:extLst>
              </a:tr>
            </a:tbl>
          </a:graphicData>
        </a:graphic>
      </p:graphicFrame>
      <p:pic>
        <p:nvPicPr>
          <p:cNvPr id="14" name="Picture 1079">
            <a:extLst>
              <a:ext uri="{FF2B5EF4-FFF2-40B4-BE49-F238E27FC236}">
                <a16:creationId xmlns:a16="http://schemas.microsoft.com/office/drawing/2014/main" id="{64EB6218-1EBA-4F57-AD35-43475AA45D24}"/>
              </a:ext>
            </a:extLst>
          </p:cNvPr>
          <p:cNvPicPr>
            <a:picLocks noChangeAspect="1" noChangeArrowheads="1"/>
          </p:cNvPicPr>
          <p:nvPr/>
        </p:nvPicPr>
        <p:blipFill>
          <a:blip r:embed="rId4"/>
          <a:srcRect/>
          <a:stretch>
            <a:fillRect/>
          </a:stretch>
        </p:blipFill>
        <p:spPr bwMode="auto">
          <a:xfrm>
            <a:off x="9062715" y="730053"/>
            <a:ext cx="1357312" cy="992188"/>
          </a:xfrm>
          <a:prstGeom prst="rect">
            <a:avLst/>
          </a:prstGeom>
          <a:noFill/>
          <a:ln>
            <a:solidFill>
              <a:schemeClr val="tx2">
                <a:lumMod val="40000"/>
                <a:lumOff val="60000"/>
              </a:schemeClr>
            </a:solidFill>
          </a:ln>
        </p:spPr>
      </p:pic>
      <p:pic>
        <p:nvPicPr>
          <p:cNvPr id="15" name="Рисунок 14">
            <a:extLst>
              <a:ext uri="{FF2B5EF4-FFF2-40B4-BE49-F238E27FC236}">
                <a16:creationId xmlns:a16="http://schemas.microsoft.com/office/drawing/2014/main" id="{423B994A-CB91-420B-A6A5-547BFAFBB538}"/>
              </a:ext>
            </a:extLst>
          </p:cNvPr>
          <p:cNvPicPr/>
          <p:nvPr/>
        </p:nvPicPr>
        <p:blipFill rotWithShape="1">
          <a:blip r:embed="rId5"/>
          <a:srcRect l="12700" t="19841" r="78450" b="66248"/>
          <a:stretch/>
        </p:blipFill>
        <p:spPr bwMode="auto">
          <a:xfrm>
            <a:off x="2621765" y="749104"/>
            <a:ext cx="1013596" cy="973137"/>
          </a:xfrm>
          <a:prstGeom prst="rect">
            <a:avLst/>
          </a:prstGeom>
          <a:ln>
            <a:noFill/>
          </a:ln>
          <a:extLst>
            <a:ext uri="{53640926-AAD7-44D8-BBD7-CCE9431645EC}">
              <a14:shadowObscured xmlns:a14="http://schemas.microsoft.com/office/drawing/2010/main"/>
            </a:ext>
          </a:extLst>
        </p:spPr>
      </p:pic>
      <p:pic>
        <p:nvPicPr>
          <p:cNvPr id="16" name="Рисунок 15">
            <a:extLst>
              <a:ext uri="{FF2B5EF4-FFF2-40B4-BE49-F238E27FC236}">
                <a16:creationId xmlns:a16="http://schemas.microsoft.com/office/drawing/2014/main" id="{7AB62E7B-FBA4-4EA7-B980-777B067BD676}"/>
              </a:ext>
            </a:extLst>
          </p:cNvPr>
          <p:cNvPicPr/>
          <p:nvPr/>
        </p:nvPicPr>
        <p:blipFill rotWithShape="1">
          <a:blip r:embed="rId6"/>
          <a:srcRect l="39827" t="35804" r="39486" b="26340"/>
          <a:stretch/>
        </p:blipFill>
        <p:spPr bwMode="auto">
          <a:xfrm>
            <a:off x="7324627" y="3447854"/>
            <a:ext cx="3874507" cy="2708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74921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5">
            <a:extLst>
              <a:ext uri="{FF2B5EF4-FFF2-40B4-BE49-F238E27FC236}">
                <a16:creationId xmlns:a16="http://schemas.microsoft.com/office/drawing/2014/main" id="{13DBC9AC-3624-4440-A09C-3E59D3658BF3}"/>
              </a:ext>
            </a:extLst>
          </p:cNvPr>
          <p:cNvSpPr>
            <a:spLocks noChangeArrowheads="1"/>
          </p:cNvSpPr>
          <p:nvPr/>
        </p:nvSpPr>
        <p:spPr bwMode="auto">
          <a:xfrm>
            <a:off x="556967" y="598840"/>
            <a:ext cx="11433928"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80975" algn="l" defTabSz="914400" rtl="0" eaLnBrk="0" fontAlgn="base" latinLnBrk="0" hangingPunct="0">
              <a:lnSpc>
                <a:spcPct val="100000"/>
              </a:lnSpc>
              <a:spcBef>
                <a:spcPct val="0"/>
              </a:spcBef>
              <a:spcAft>
                <a:spcPct val="0"/>
              </a:spcAft>
              <a:buClrTx/>
              <a:buSzTx/>
              <a:buFontTx/>
              <a:buNone/>
              <a:tabLst/>
            </a:pPr>
            <a:r>
              <a:rPr kumimoji="0" lang="uz-Cyrl-UZ" altLang="ru-RU"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Shesternyali nаsоslаrning so’rishini (sаrfini) shesternyadаgi umumiy tish­lаr­ning hаjmigа qаrаb аniqlаsh mumkin, chunki bitta tish hаjmi ikkitа tish оrаsidаgi chuqurchа hаjmigа, bir to’liq аylаnishdаgi so’rilgаn suyuqlik hаjmi esа tishlаr  оrаsidаgi umumiy chuqurchаlаr hаjmigа tengdir. Nаsоsning ish hаjmi</a:t>
            </a:r>
          </a:p>
          <a:p>
            <a:pPr marL="0" marR="0" lvl="0" indent="180975" algn="l"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1800" b="0" i="0" u="none" strike="noStrike" cap="none" normalizeH="0" baseline="0" dirty="0">
              <a:ln>
                <a:noFill/>
              </a:ln>
              <a:solidFill>
                <a:schemeClr val="tx1"/>
              </a:solidFill>
              <a:effectLst/>
              <a:latin typeface="Arial" panose="020B0604020202020204" pitchFamily="34" charset="0"/>
            </a:endParaRPr>
          </a:p>
        </p:txBody>
      </p:sp>
      <p:graphicFrame>
        <p:nvGraphicFramePr>
          <p:cNvPr id="53" name="Объект 52">
            <a:extLst>
              <a:ext uri="{FF2B5EF4-FFF2-40B4-BE49-F238E27FC236}">
                <a16:creationId xmlns:a16="http://schemas.microsoft.com/office/drawing/2014/main" id="{83F4B545-070C-48B4-BD6D-11D786530479}"/>
              </a:ext>
            </a:extLst>
          </p:cNvPr>
          <p:cNvGraphicFramePr>
            <a:graphicFrameLocks noChangeAspect="1"/>
          </p:cNvGraphicFramePr>
          <p:nvPr>
            <p:extLst>
              <p:ext uri="{D42A27DB-BD31-4B8C-83A1-F6EECF244321}">
                <p14:modId xmlns:p14="http://schemas.microsoft.com/office/powerpoint/2010/main" val="290839308"/>
              </p:ext>
            </p:extLst>
          </p:nvPr>
        </p:nvGraphicFramePr>
        <p:xfrm>
          <a:off x="4515439" y="3146735"/>
          <a:ext cx="2658360" cy="415319"/>
        </p:xfrm>
        <a:graphic>
          <a:graphicData uri="http://schemas.openxmlformats.org/presentationml/2006/ole">
            <mc:AlternateContent xmlns:mc="http://schemas.openxmlformats.org/markup-compatibility/2006">
              <mc:Choice xmlns:v="urn:schemas-microsoft-com:vml" Requires="v">
                <p:oleObj spid="_x0000_s3150" name="Equation" r:id="rId3" imgW="863225" imgH="228501" progId="Equation.3">
                  <p:embed/>
                </p:oleObj>
              </mc:Choice>
              <mc:Fallback>
                <p:oleObj name="Equation" r:id="rId3" imgW="863225" imgH="228501" progId="Equation.3">
                  <p:embed/>
                  <p:pic>
                    <p:nvPicPr>
                      <p:cNvPr id="0"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439" y="3146735"/>
                        <a:ext cx="2658360" cy="415319"/>
                      </a:xfrm>
                      <a:prstGeom prst="rect">
                        <a:avLst/>
                      </a:prstGeom>
                      <a:noFill/>
                    </p:spPr>
                  </p:pic>
                </p:oleObj>
              </mc:Fallback>
            </mc:AlternateContent>
          </a:graphicData>
        </a:graphic>
      </p:graphicFrame>
      <p:sp>
        <p:nvSpPr>
          <p:cNvPr id="54" name="Rectangle 56">
            <a:extLst>
              <a:ext uri="{FF2B5EF4-FFF2-40B4-BE49-F238E27FC236}">
                <a16:creationId xmlns:a16="http://schemas.microsoft.com/office/drawing/2014/main" id="{28E380EF-771A-4536-B21A-CD5804E00D15}"/>
              </a:ext>
            </a:extLst>
          </p:cNvPr>
          <p:cNvSpPr>
            <a:spLocks noChangeArrowheads="1"/>
          </p:cNvSpPr>
          <p:nvPr/>
        </p:nvSpPr>
        <p:spPr bwMode="auto">
          <a:xfrm>
            <a:off x="0" y="685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ru-RU" altLang="ru-RU" sz="800" b="0" i="0" u="none" strike="noStrike" cap="none" normalizeH="0" baseline="0">
                <a:ln>
                  <a:noFill/>
                </a:ln>
                <a:solidFill>
                  <a:schemeClr val="tx1"/>
                </a:solidFill>
                <a:effectLst/>
              </a:rPr>
              <a:t> </a:t>
            </a: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55" name="Rectangle 58">
            <a:extLst>
              <a:ext uri="{FF2B5EF4-FFF2-40B4-BE49-F238E27FC236}">
                <a16:creationId xmlns:a16="http://schemas.microsoft.com/office/drawing/2014/main" id="{FE69F6B0-5610-4A4F-A65F-F3851CCDF643}"/>
              </a:ext>
            </a:extLst>
          </p:cNvPr>
          <p:cNvSpPr>
            <a:spLocks noChangeArrowheads="1"/>
          </p:cNvSpPr>
          <p:nvPr/>
        </p:nvSpPr>
        <p:spPr bwMode="auto">
          <a:xfrm>
            <a:off x="331510" y="3697828"/>
            <a:ext cx="1119747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ga teng bo’lib, o’rtаchа so’rishi quyidаgichа аniqlаnаdi:</a:t>
            </a:r>
            <a:endParaRPr kumimoji="0" lang="ru-RU" altLang="ru-RU"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1800" b="0" i="0" u="none" strike="noStrike" cap="none" normalizeH="0" baseline="0" dirty="0">
              <a:ln>
                <a:noFill/>
              </a:ln>
              <a:solidFill>
                <a:schemeClr val="tx1"/>
              </a:solidFill>
              <a:effectLst/>
              <a:latin typeface="Arial" panose="020B0604020202020204" pitchFamily="34" charset="0"/>
            </a:endParaRPr>
          </a:p>
        </p:txBody>
      </p:sp>
      <p:graphicFrame>
        <p:nvGraphicFramePr>
          <p:cNvPr id="56" name="Объект 55">
            <a:extLst>
              <a:ext uri="{FF2B5EF4-FFF2-40B4-BE49-F238E27FC236}">
                <a16:creationId xmlns:a16="http://schemas.microsoft.com/office/drawing/2014/main" id="{8E8BB76D-0EC0-422C-9154-A927FCB88F31}"/>
              </a:ext>
            </a:extLst>
          </p:cNvPr>
          <p:cNvGraphicFramePr>
            <a:graphicFrameLocks noChangeAspect="1"/>
          </p:cNvGraphicFramePr>
          <p:nvPr>
            <p:extLst>
              <p:ext uri="{D42A27DB-BD31-4B8C-83A1-F6EECF244321}">
                <p14:modId xmlns:p14="http://schemas.microsoft.com/office/powerpoint/2010/main" val="203005348"/>
              </p:ext>
            </p:extLst>
          </p:nvPr>
        </p:nvGraphicFramePr>
        <p:xfrm>
          <a:off x="3082565" y="4546299"/>
          <a:ext cx="4091234" cy="955405"/>
        </p:xfrm>
        <a:graphic>
          <a:graphicData uri="http://schemas.openxmlformats.org/presentationml/2006/ole">
            <mc:AlternateContent xmlns:mc="http://schemas.openxmlformats.org/markup-compatibility/2006">
              <mc:Choice xmlns:v="urn:schemas-microsoft-com:vml" Requires="v">
                <p:oleObj spid="_x0000_s3151" name="Equation" r:id="rId5" imgW="990600" imgH="228600" progId="Equation.3">
                  <p:embed/>
                </p:oleObj>
              </mc:Choice>
              <mc:Fallback>
                <p:oleObj name="Equation" r:id="rId5" imgW="990600" imgH="228600" progId="Equation.3">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2565" y="4546299"/>
                        <a:ext cx="4091234" cy="955405"/>
                      </a:xfrm>
                      <a:prstGeom prst="rect">
                        <a:avLst/>
                      </a:prstGeom>
                      <a:noFill/>
                    </p:spPr>
                  </p:pic>
                </p:oleObj>
              </mc:Fallback>
            </mc:AlternateContent>
          </a:graphicData>
        </a:graphic>
      </p:graphicFrame>
      <p:sp>
        <p:nvSpPr>
          <p:cNvPr id="57" name="Rectangle 59">
            <a:extLst>
              <a:ext uri="{FF2B5EF4-FFF2-40B4-BE49-F238E27FC236}">
                <a16:creationId xmlns:a16="http://schemas.microsoft.com/office/drawing/2014/main" id="{88B0F06D-9812-46DC-A1A9-AC32C9337608}"/>
              </a:ext>
            </a:extLst>
          </p:cNvPr>
          <p:cNvSpPr>
            <a:spLocks noChangeArrowheads="1"/>
          </p:cNvSpPr>
          <p:nvPr/>
        </p:nvSpPr>
        <p:spPr bwMode="auto">
          <a:xfrm>
            <a:off x="152400" y="42035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1BAADF3A-988F-4964-88E8-8F8BEFE3EA40}"/>
              </a:ext>
            </a:extLst>
          </p:cNvPr>
          <p:cNvSpPr>
            <a:spLocks noChangeArrowheads="1"/>
          </p:cNvSpPr>
          <p:nvPr/>
        </p:nvSpPr>
        <p:spPr bwMode="auto">
          <a:xfrm>
            <a:off x="707796" y="5290921"/>
            <a:ext cx="1095316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ru-RU" altLang="ru-RU"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Bu yerdа 2</a:t>
            </a:r>
            <a:r>
              <a:rPr kumimoji="0" lang="uz-Cyrl-UZ" altLang="ru-RU"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tish bаlаndligi (</a:t>
            </a:r>
            <a:r>
              <a:rPr kumimoji="0" lang="uz-Cyrl-UZ" altLang="ru-RU"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ilаshish mоduli); </a:t>
            </a:r>
            <a:r>
              <a:rPr kumimoji="0" lang="uz-Cyrl-UZ" altLang="ru-RU"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
            </a:r>
            <a:r>
              <a:rPr kumimoji="0" lang="uz-Cyrl-UZ" altLang="ru-RU" sz="2400" b="0" i="1"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shesternya bоsh аylаnа­si­ning diаmetri, m; </a:t>
            </a:r>
            <a:r>
              <a:rPr kumimoji="0" lang="uz-Cyrl-UZ" altLang="ru-RU"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tish uzunligi (shesternya eni), m; </a:t>
            </a:r>
            <a:r>
              <a:rPr kumimoji="0" lang="uz-Cyrl-UZ" altLang="ru-RU"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аylаnishlаr sоni, аyl/min.  </a:t>
            </a:r>
            <a:endParaRPr kumimoji="0" lang="uz-Cyrl-UZ" altLang="ru-RU"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886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Объект 1">
            <a:extLst>
              <a:ext uri="{FF2B5EF4-FFF2-40B4-BE49-F238E27FC236}">
                <a16:creationId xmlns:a16="http://schemas.microsoft.com/office/drawing/2014/main" id="{252688A8-0EA1-4968-AD15-21FFC3863068}"/>
              </a:ext>
            </a:extLst>
          </p:cNvPr>
          <p:cNvGraphicFramePr>
            <a:graphicFrameLocks noChangeAspect="1"/>
          </p:cNvGraphicFramePr>
          <p:nvPr>
            <p:extLst>
              <p:ext uri="{D42A27DB-BD31-4B8C-83A1-F6EECF244321}">
                <p14:modId xmlns:p14="http://schemas.microsoft.com/office/powerpoint/2010/main" val="1811230117"/>
              </p:ext>
            </p:extLst>
          </p:nvPr>
        </p:nvGraphicFramePr>
        <p:xfrm>
          <a:off x="3066185" y="785492"/>
          <a:ext cx="1508289" cy="810166"/>
        </p:xfrm>
        <a:graphic>
          <a:graphicData uri="http://schemas.openxmlformats.org/presentationml/2006/ole">
            <mc:AlternateContent xmlns:mc="http://schemas.openxmlformats.org/markup-compatibility/2006">
              <mc:Choice xmlns:v="urn:schemas-microsoft-com:vml" Requires="v">
                <p:oleObj spid="_x0000_s5152" name="Equation" r:id="rId3" imgW="520474" imgH="393529" progId="Equation.3">
                  <p:embed/>
                </p:oleObj>
              </mc:Choice>
              <mc:Fallback>
                <p:oleObj name="Equation" r:id="rId3" imgW="520474" imgH="39352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185" y="785492"/>
                        <a:ext cx="1508289" cy="810166"/>
                      </a:xfrm>
                      <a:prstGeom prst="rect">
                        <a:avLst/>
                      </a:prstGeom>
                      <a:noFill/>
                    </p:spPr>
                  </p:pic>
                </p:oleObj>
              </mc:Fallback>
            </mc:AlternateContent>
          </a:graphicData>
        </a:graphic>
      </p:graphicFrame>
      <p:graphicFrame>
        <p:nvGraphicFramePr>
          <p:cNvPr id="3" name="Объект 2">
            <a:extLst>
              <a:ext uri="{FF2B5EF4-FFF2-40B4-BE49-F238E27FC236}">
                <a16:creationId xmlns:a16="http://schemas.microsoft.com/office/drawing/2014/main" id="{B4530408-B192-4BF8-98D3-17AB8ECEFDDF}"/>
              </a:ext>
            </a:extLst>
          </p:cNvPr>
          <p:cNvGraphicFramePr>
            <a:graphicFrameLocks noChangeAspect="1"/>
          </p:cNvGraphicFramePr>
          <p:nvPr>
            <p:extLst>
              <p:ext uri="{D42A27DB-BD31-4B8C-83A1-F6EECF244321}">
                <p14:modId xmlns:p14="http://schemas.microsoft.com/office/powerpoint/2010/main" val="2993253277"/>
              </p:ext>
            </p:extLst>
          </p:nvPr>
        </p:nvGraphicFramePr>
        <p:xfrm>
          <a:off x="2889549" y="2273978"/>
          <a:ext cx="3105898" cy="975059"/>
        </p:xfrm>
        <a:graphic>
          <a:graphicData uri="http://schemas.openxmlformats.org/presentationml/2006/ole">
            <mc:AlternateContent xmlns:mc="http://schemas.openxmlformats.org/markup-compatibility/2006">
              <mc:Choice xmlns:v="urn:schemas-microsoft-com:vml" Requires="v">
                <p:oleObj spid="_x0000_s5153" name="Equation" r:id="rId5" imgW="1002960" imgH="393480" progId="Equation.3">
                  <p:embed/>
                </p:oleObj>
              </mc:Choice>
              <mc:Fallback>
                <p:oleObj name="Equation" r:id="rId5" imgW="1002960" imgH="393480" progId="Equation.3">
                  <p:embed/>
                  <p:pic>
                    <p:nvPicPr>
                      <p:cNvPr id="0" name="Object 2"/>
                      <p:cNvPicPr>
                        <a:picLocks noChangeAspect="1" noChangeArrowheads="1"/>
                      </p:cNvPicPr>
                      <p:nvPr/>
                    </p:nvPicPr>
                    <p:blipFill>
                      <a:blip r:embed="rId6"/>
                      <a:srcRect/>
                      <a:stretch>
                        <a:fillRect/>
                      </a:stretch>
                    </p:blipFill>
                    <p:spPr bwMode="auto">
                      <a:xfrm>
                        <a:off x="2889549" y="2273978"/>
                        <a:ext cx="3105898" cy="975059"/>
                      </a:xfrm>
                      <a:prstGeom prst="rect">
                        <a:avLst/>
                      </a:prstGeom>
                      <a:noFill/>
                    </p:spPr>
                  </p:pic>
                </p:oleObj>
              </mc:Fallback>
            </mc:AlternateContent>
          </a:graphicData>
        </a:graphic>
      </p:graphicFrame>
      <p:graphicFrame>
        <p:nvGraphicFramePr>
          <p:cNvPr id="4" name="Объект 3">
            <a:extLst>
              <a:ext uri="{FF2B5EF4-FFF2-40B4-BE49-F238E27FC236}">
                <a16:creationId xmlns:a16="http://schemas.microsoft.com/office/drawing/2014/main" id="{80E32C20-D013-459C-9377-6A2C303A2E77}"/>
              </a:ext>
            </a:extLst>
          </p:cNvPr>
          <p:cNvGraphicFramePr>
            <a:graphicFrameLocks noChangeAspect="1"/>
          </p:cNvGraphicFramePr>
          <p:nvPr>
            <p:extLst>
              <p:ext uri="{D42A27DB-BD31-4B8C-83A1-F6EECF244321}">
                <p14:modId xmlns:p14="http://schemas.microsoft.com/office/powerpoint/2010/main" val="2469275900"/>
              </p:ext>
            </p:extLst>
          </p:nvPr>
        </p:nvGraphicFramePr>
        <p:xfrm>
          <a:off x="2256658" y="3184318"/>
          <a:ext cx="5972943" cy="1016728"/>
        </p:xfrm>
        <a:graphic>
          <a:graphicData uri="http://schemas.openxmlformats.org/presentationml/2006/ole">
            <mc:AlternateContent xmlns:mc="http://schemas.openxmlformats.org/markup-compatibility/2006">
              <mc:Choice xmlns:v="urn:schemas-microsoft-com:vml" Requires="v">
                <p:oleObj spid="_x0000_s5154" name="Equation" r:id="rId7" imgW="1689100" imgH="419100" progId="Equation.3">
                  <p:embed/>
                </p:oleObj>
              </mc:Choice>
              <mc:Fallback>
                <p:oleObj name="Equation" r:id="rId7" imgW="1689100" imgH="4191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658" y="3184318"/>
                        <a:ext cx="5972943" cy="1016728"/>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82123C4D-780A-4398-838A-9766E460C5FF}"/>
              </a:ext>
            </a:extLst>
          </p:cNvPr>
          <p:cNvSpPr>
            <a:spLocks noChangeArrowheads="1"/>
          </p:cNvSpPr>
          <p:nvPr/>
        </p:nvSpPr>
        <p:spPr bwMode="auto">
          <a:xfrm>
            <a:off x="1140644" y="335593"/>
            <a:ext cx="94079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Chuqurchаlаrning hаjmi tishlаrning hаjmidаn sаlginа kаttа bo’lgаni vа </a:t>
            </a:r>
            <a:endParaRPr kumimoji="0" lang="uz-Cyrl-UZ" altLang="ru-RU" sz="24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81EDF57-D69A-4B6C-AAD6-793E2AE83F9A}"/>
              </a:ext>
            </a:extLst>
          </p:cNvPr>
          <p:cNvSpPr>
            <a:spLocks noChangeArrowheads="1"/>
          </p:cNvSpPr>
          <p:nvPr/>
        </p:nvSpPr>
        <p:spPr bwMode="auto">
          <a:xfrm>
            <a:off x="1423447" y="1595658"/>
            <a:ext cx="9030879"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uz-Cyrl-UZ" altLang="ru-RU"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z</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tishlаr sоni) gа tengligi uchun nazаriy so’rish kаttаligi</a:t>
            </a:r>
            <a:endParaRPr kumimoji="0" lang="ru-RU" altLang="ru-RU" sz="2400" b="0" i="0" u="none" strike="noStrike" cap="none" normalizeH="0" baseline="0" dirty="0">
              <a:ln>
                <a:noFill/>
              </a:ln>
              <a:solidFill>
                <a:schemeClr val="tx1"/>
              </a:solidFill>
              <a:effectLst/>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7E9C1CAB-6AA4-4797-8ED0-779AC22FA6C0}"/>
              </a:ext>
            </a:extLst>
          </p:cNvPr>
          <p:cNvSpPr>
            <a:spLocks noChangeArrowheads="1"/>
          </p:cNvSpPr>
          <p:nvPr/>
        </p:nvSpPr>
        <p:spPr bwMode="auto">
          <a:xfrm>
            <a:off x="980388" y="3984770"/>
            <a:ext cx="1095394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ru-RU" altLang="ru-RU" sz="800" b="0" i="0" u="none" strike="noStrike" cap="none" normalizeH="0" baseline="0" dirty="0">
              <a:ln>
                <a:noFill/>
              </a:ln>
              <a:solidFill>
                <a:schemeClr val="tx1"/>
              </a:solidFill>
              <a:effectLst/>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bo’lаdi (</a:t>
            </a:r>
            <a:r>
              <a:rPr kumimoji="0" lang="uz-Cyrl-UZ" altLang="ru-RU" sz="240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 n </a:t>
            </a:r>
            <a:r>
              <a:rPr kumimoji="0" lang="uz-Cyrl-UZ" altLang="ru-RU" sz="24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hаjmiy, nаzаriy). Shesternyali nаsоslаrining аmаliy so’rishi</a:t>
            </a:r>
            <a:endParaRPr kumimoji="0" lang="ru-RU" altLang="ru-RU" sz="2400" i="0" u="none" strike="noStrike" cap="none" normalizeH="0" baseline="0" dirty="0">
              <a:ln>
                <a:noFill/>
              </a:ln>
              <a:solidFill>
                <a:schemeClr val="tx1"/>
              </a:solidFill>
              <a:effectLst/>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40EC4D3A-7029-4980-B3F0-5F21B82F7246}"/>
              </a:ext>
            </a:extLst>
          </p:cNvPr>
          <p:cNvSpPr>
            <a:spLocks noChangeArrowheads="1"/>
          </p:cNvSpPr>
          <p:nvPr/>
        </p:nvSpPr>
        <p:spPr bwMode="auto">
          <a:xfrm>
            <a:off x="980388" y="4737303"/>
            <a:ext cx="10454326"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ru-RU" altLang="ru-RU" sz="800" b="1" i="0" u="none" strike="noStrike" cap="none" normalizeH="0" baseline="0" dirty="0">
              <a:ln>
                <a:noFill/>
              </a:ln>
              <a:solidFill>
                <a:schemeClr val="tx1"/>
              </a:solidFill>
              <a:effectLst/>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bundа </a:t>
            </a:r>
            <a:r>
              <a:rPr kumimoji="0" lang="uz-Cyrl-UZ" altLang="ru-RU" sz="240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η</a:t>
            </a:r>
            <a:r>
              <a:rPr kumimoji="0" lang="uz-Cyrl-UZ" altLang="ru-RU" sz="2400" i="1"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t>
            </a:r>
            <a:r>
              <a:rPr kumimoji="0" lang="uz-Cyrl-UZ" altLang="ru-RU" sz="24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hаjmiy FIK.</a:t>
            </a:r>
            <a:r>
              <a:rPr kumimoji="0" lang="en-US" altLang="ru-RU" sz="24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ru-RU" altLang="ru-RU"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Shesternyali nаsоslаrning аylаnа tezligi 6-8 m/s dаn оshmаsligi kerаk, аks hоl­dа tishlаr оrаsidаgi chuqurchаning tubidа hаddаn tаshqаri siyrаklаnish hоsil bo’­lib, kаvitаsiya хоdisаsigа оlib kelаdi vа nаsоsni ishdаn chiqаrаdi.</a:t>
            </a:r>
            <a:endParaRPr kumimoji="0" lang="uz-Cyrl-UZ" altLang="ru-RU"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174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a:extLst>
              <a:ext uri="{FF2B5EF4-FFF2-40B4-BE49-F238E27FC236}">
                <a16:creationId xmlns:a16="http://schemas.microsoft.com/office/drawing/2014/main" id="{7F59EA08-79BF-4D3A-9D3B-C7CEF1CC03AC}"/>
              </a:ext>
            </a:extLst>
          </p:cNvPr>
          <p:cNvGraphicFramePr>
            <a:graphicFrameLocks noGrp="1"/>
          </p:cNvGraphicFramePr>
          <p:nvPr>
            <p:extLst>
              <p:ext uri="{D42A27DB-BD31-4B8C-83A1-F6EECF244321}">
                <p14:modId xmlns:p14="http://schemas.microsoft.com/office/powerpoint/2010/main" val="2404237659"/>
              </p:ext>
            </p:extLst>
          </p:nvPr>
        </p:nvGraphicFramePr>
        <p:xfrm>
          <a:off x="1935805" y="1405646"/>
          <a:ext cx="8210143" cy="1231105"/>
        </p:xfrm>
        <a:graphic>
          <a:graphicData uri="http://schemas.openxmlformats.org/drawingml/2006/table">
            <a:tbl>
              <a:tblPr firstRow="1" firstCol="1" lastRow="1" lastCol="1" bandRow="1" bandCol="1">
                <a:tableStyleId>{5C22544A-7EE6-4342-B048-85BDC9FD1C3A}</a:tableStyleId>
              </a:tblPr>
              <a:tblGrid>
                <a:gridCol w="2886742">
                  <a:extLst>
                    <a:ext uri="{9D8B030D-6E8A-4147-A177-3AD203B41FA5}">
                      <a16:colId xmlns:a16="http://schemas.microsoft.com/office/drawing/2014/main" val="299658414"/>
                    </a:ext>
                  </a:extLst>
                </a:gridCol>
                <a:gridCol w="776868">
                  <a:extLst>
                    <a:ext uri="{9D8B030D-6E8A-4147-A177-3AD203B41FA5}">
                      <a16:colId xmlns:a16="http://schemas.microsoft.com/office/drawing/2014/main" val="2534679563"/>
                    </a:ext>
                  </a:extLst>
                </a:gridCol>
                <a:gridCol w="776006">
                  <a:extLst>
                    <a:ext uri="{9D8B030D-6E8A-4147-A177-3AD203B41FA5}">
                      <a16:colId xmlns:a16="http://schemas.microsoft.com/office/drawing/2014/main" val="1174619814"/>
                    </a:ext>
                  </a:extLst>
                </a:gridCol>
                <a:gridCol w="776006">
                  <a:extLst>
                    <a:ext uri="{9D8B030D-6E8A-4147-A177-3AD203B41FA5}">
                      <a16:colId xmlns:a16="http://schemas.microsoft.com/office/drawing/2014/main" val="1142000300"/>
                    </a:ext>
                  </a:extLst>
                </a:gridCol>
                <a:gridCol w="776006">
                  <a:extLst>
                    <a:ext uri="{9D8B030D-6E8A-4147-A177-3AD203B41FA5}">
                      <a16:colId xmlns:a16="http://schemas.microsoft.com/office/drawing/2014/main" val="3562618781"/>
                    </a:ext>
                  </a:extLst>
                </a:gridCol>
                <a:gridCol w="721685">
                  <a:extLst>
                    <a:ext uri="{9D8B030D-6E8A-4147-A177-3AD203B41FA5}">
                      <a16:colId xmlns:a16="http://schemas.microsoft.com/office/drawing/2014/main" val="3633345145"/>
                    </a:ext>
                  </a:extLst>
                </a:gridCol>
                <a:gridCol w="748415">
                  <a:extLst>
                    <a:ext uri="{9D8B030D-6E8A-4147-A177-3AD203B41FA5}">
                      <a16:colId xmlns:a16="http://schemas.microsoft.com/office/drawing/2014/main" val="1387204958"/>
                    </a:ext>
                  </a:extLst>
                </a:gridCol>
                <a:gridCol w="748415">
                  <a:extLst>
                    <a:ext uri="{9D8B030D-6E8A-4147-A177-3AD203B41FA5}">
                      <a16:colId xmlns:a16="http://schemas.microsoft.com/office/drawing/2014/main" val="4208456116"/>
                    </a:ext>
                  </a:extLst>
                </a:gridCol>
              </a:tblGrid>
              <a:tr h="836772">
                <a:tc>
                  <a:txBody>
                    <a:bodyPr/>
                    <a:lstStyle/>
                    <a:p>
                      <a:pPr indent="180340" algn="just">
                        <a:lnSpc>
                          <a:spcPct val="150000"/>
                        </a:lnSpc>
                        <a:spcAft>
                          <a:spcPts val="0"/>
                        </a:spcAft>
                      </a:pPr>
                      <a:r>
                        <a:rPr lang="en-US" sz="1400" dirty="0" err="1">
                          <a:effectLst/>
                        </a:rPr>
                        <a:t>Suyuqlikning</a:t>
                      </a:r>
                      <a:r>
                        <a:rPr lang="en-US" sz="1400" dirty="0">
                          <a:effectLst/>
                        </a:rPr>
                        <a:t> </a:t>
                      </a:r>
                      <a:r>
                        <a:rPr lang="en-US" sz="1400" dirty="0" err="1">
                          <a:effectLst/>
                        </a:rPr>
                        <a:t>qovushoqli­gi</a:t>
                      </a:r>
                      <a:r>
                        <a:rPr lang="en-US" sz="1400" dirty="0">
                          <a:effectLst/>
                        </a:rPr>
                        <a:t>, </a:t>
                      </a:r>
                      <a:r>
                        <a:rPr lang="en-US" sz="1400" baseline="30000" dirty="0">
                          <a:effectLst/>
                        </a:rPr>
                        <a:t>0</a:t>
                      </a:r>
                      <a:r>
                        <a:rPr lang="en-US" sz="1400" dirty="0">
                          <a:effectLst/>
                        </a:rPr>
                        <a:t>E (Engler </a:t>
                      </a:r>
                      <a:r>
                        <a:rPr lang="en-US" sz="1400" dirty="0" err="1">
                          <a:effectLst/>
                        </a:rPr>
                        <a:t>gradusida</a:t>
                      </a:r>
                      <a:r>
                        <a:rPr lang="en-US" sz="1400" dirty="0">
                          <a:effectLst/>
                        </a:rPr>
                        <a:t>)</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ru-RU" sz="1400">
                          <a:effectLst/>
                        </a:rPr>
                        <a:t>2</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ru-RU" sz="1400">
                          <a:effectLst/>
                        </a:rPr>
                        <a:t>6</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ru-RU" sz="1400" dirty="0">
                          <a:effectLst/>
                        </a:rPr>
                        <a:t>10</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ru-RU" sz="1400">
                          <a:effectLst/>
                        </a:rPr>
                        <a:t>20</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ru-RU" sz="1400">
                          <a:effectLst/>
                        </a:rPr>
                        <a:t>40</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ru-RU" sz="1400" dirty="0">
                          <a:effectLst/>
                        </a:rPr>
                        <a:t>70</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ru-RU" sz="1400">
                          <a:effectLst/>
                        </a:rPr>
                        <a:t>100</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8182062"/>
                  </a:ext>
                </a:extLst>
              </a:tr>
              <a:tr h="394333">
                <a:tc>
                  <a:txBody>
                    <a:bodyPr/>
                    <a:lstStyle/>
                    <a:p>
                      <a:pPr indent="180340" algn="just">
                        <a:lnSpc>
                          <a:spcPct val="150000"/>
                        </a:lnSpc>
                        <a:spcAft>
                          <a:spcPts val="0"/>
                        </a:spcAft>
                      </a:pPr>
                      <a:r>
                        <a:rPr lang="ru-RU" sz="1400" dirty="0" err="1">
                          <a:effectLst/>
                        </a:rPr>
                        <a:t>Tezlik</a:t>
                      </a:r>
                      <a:r>
                        <a:rPr lang="ru-RU" sz="1400" dirty="0">
                          <a:effectLst/>
                        </a:rPr>
                        <a:t>, m</a:t>
                      </a:r>
                      <a:r>
                        <a:rPr lang="ru-RU" sz="1400" baseline="30000" dirty="0">
                          <a:effectLst/>
                        </a:rPr>
                        <a:t>2</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en-US" sz="1400">
                          <a:effectLst/>
                        </a:rPr>
                        <a:t>5,0</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en-US" sz="1400">
                          <a:effectLst/>
                        </a:rPr>
                        <a:t>4,0</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en-US" sz="1400">
                          <a:effectLst/>
                        </a:rPr>
                        <a:t>3,7</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en-US" sz="1400">
                          <a:effectLst/>
                        </a:rPr>
                        <a:t>3,0</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en-US" sz="1400">
                          <a:effectLst/>
                        </a:rPr>
                        <a:t>2,2</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en-US" sz="1400">
                          <a:effectLst/>
                        </a:rPr>
                        <a:t>1,6</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spcAft>
                          <a:spcPts val="0"/>
                        </a:spcAft>
                      </a:pPr>
                      <a:r>
                        <a:rPr lang="en-US" sz="1400" dirty="0">
                          <a:effectLst/>
                        </a:rPr>
                        <a:t>1,26</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05534027"/>
                  </a:ext>
                </a:extLst>
              </a:tr>
            </a:tbl>
          </a:graphicData>
        </a:graphic>
      </p:graphicFrame>
      <p:sp>
        <p:nvSpPr>
          <p:cNvPr id="3" name="Rectangle 2">
            <a:extLst>
              <a:ext uri="{FF2B5EF4-FFF2-40B4-BE49-F238E27FC236}">
                <a16:creationId xmlns:a16="http://schemas.microsoft.com/office/drawing/2014/main" id="{73366ED2-38E1-49CC-B2C4-51ED48686474}"/>
              </a:ext>
            </a:extLst>
          </p:cNvPr>
          <p:cNvSpPr>
            <a:spLocks noChangeArrowheads="1"/>
          </p:cNvSpPr>
          <p:nvPr/>
        </p:nvSpPr>
        <p:spPr bwMode="auto">
          <a:xfrm>
            <a:off x="885217" y="532366"/>
            <a:ext cx="1090470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l" defTabSz="914400" rtl="0" eaLnBrk="0" fontAlgn="base" latinLnBrk="0" hangingPunct="0">
              <a:lnSpc>
                <a:spcPct val="100000"/>
              </a:lnSpc>
              <a:spcBef>
                <a:spcPct val="0"/>
              </a:spcBef>
              <a:spcAft>
                <a:spcPct val="0"/>
              </a:spcAft>
              <a:buClrTx/>
              <a:buSzTx/>
              <a:buFontTx/>
              <a:buNone/>
              <a:tabLst/>
            </a:pP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Shesternyali nаsоslаr uchun quyidаgi аylаnа tezliklаr tаvsiya qilinаdi:</a:t>
            </a:r>
            <a:endParaRPr kumimoji="0" lang="ru-RU" altLang="ru-RU"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l"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Объект 3">
            <a:extLst>
              <a:ext uri="{FF2B5EF4-FFF2-40B4-BE49-F238E27FC236}">
                <a16:creationId xmlns:a16="http://schemas.microsoft.com/office/drawing/2014/main" id="{19E2C2A8-787A-452E-B332-44225884FD5F}"/>
              </a:ext>
            </a:extLst>
          </p:cNvPr>
          <p:cNvGraphicFramePr>
            <a:graphicFrameLocks noChangeAspect="1"/>
          </p:cNvGraphicFramePr>
          <p:nvPr>
            <p:extLst>
              <p:ext uri="{D42A27DB-BD31-4B8C-83A1-F6EECF244321}">
                <p14:modId xmlns:p14="http://schemas.microsoft.com/office/powerpoint/2010/main" val="2269185699"/>
              </p:ext>
            </p:extLst>
          </p:nvPr>
        </p:nvGraphicFramePr>
        <p:xfrm>
          <a:off x="1919593" y="3178167"/>
          <a:ext cx="3249038" cy="551980"/>
        </p:xfrm>
        <a:graphic>
          <a:graphicData uri="http://schemas.openxmlformats.org/presentationml/2006/ole">
            <mc:AlternateContent xmlns:mc="http://schemas.openxmlformats.org/markup-compatibility/2006">
              <mc:Choice xmlns:v="urn:schemas-microsoft-com:vml" Requires="v">
                <p:oleObj spid="_x0000_s6172" name="Equation" r:id="rId3" imgW="1409700" imgH="228600" progId="Equation.3">
                  <p:embed/>
                </p:oleObj>
              </mc:Choice>
              <mc:Fallback>
                <p:oleObj name="Equation" r:id="rId3" imgW="1409700" imgH="2286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93" y="3178167"/>
                        <a:ext cx="3249038" cy="551980"/>
                      </a:xfrm>
                      <a:prstGeom prst="rect">
                        <a:avLst/>
                      </a:prstGeom>
                      <a:noFill/>
                    </p:spPr>
                  </p:pic>
                </p:oleObj>
              </mc:Fallback>
            </mc:AlternateContent>
          </a:graphicData>
        </a:graphic>
      </p:graphicFrame>
      <p:sp>
        <p:nvSpPr>
          <p:cNvPr id="5" name="Rectangle 3">
            <a:extLst>
              <a:ext uri="{FF2B5EF4-FFF2-40B4-BE49-F238E27FC236}">
                <a16:creationId xmlns:a16="http://schemas.microsoft.com/office/drawing/2014/main" id="{6C55DCFE-D617-4426-A6EE-04B96C7C0D9A}"/>
              </a:ext>
            </a:extLst>
          </p:cNvPr>
          <p:cNvSpPr>
            <a:spLocks noChangeArrowheads="1"/>
          </p:cNvSpPr>
          <p:nvPr/>
        </p:nvSpPr>
        <p:spPr bwMode="auto">
          <a:xfrm>
            <a:off x="5168631" y="3160284"/>
            <a:ext cx="10084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kG </a:t>
            </a: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1800" b="0" i="0" u="none" strike="noStrike" cap="none" normalizeH="0" baseline="0" dirty="0">
              <a:ln>
                <a:noFill/>
              </a:ln>
              <a:solidFill>
                <a:schemeClr val="tx1"/>
              </a:solidFill>
              <a:effectLst/>
              <a:latin typeface="Arial" panose="020B0604020202020204" pitchFamily="34" charset="0"/>
            </a:endParaRPr>
          </a:p>
        </p:txBody>
      </p:sp>
      <p:sp>
        <p:nvSpPr>
          <p:cNvPr id="6" name="Прямоугольник 5">
            <a:extLst>
              <a:ext uri="{FF2B5EF4-FFF2-40B4-BE49-F238E27FC236}">
                <a16:creationId xmlns:a16="http://schemas.microsoft.com/office/drawing/2014/main" id="{A8652938-D76A-4EB5-8AFF-F8AA352E6D33}"/>
              </a:ext>
            </a:extLst>
          </p:cNvPr>
          <p:cNvSpPr/>
          <p:nvPr/>
        </p:nvSpPr>
        <p:spPr>
          <a:xfrm>
            <a:off x="1215957" y="2782669"/>
            <a:ext cx="10710154" cy="369332"/>
          </a:xfrm>
          <a:prstGeom prst="rect">
            <a:avLst/>
          </a:prstGeom>
        </p:spPr>
        <p:txBody>
          <a:bodyPr wrap="square">
            <a:spAutoFit/>
          </a:bodyPr>
          <a:lstStyle/>
          <a:p>
            <a:pPr lvl="0" indent="180975" defTabSz="914400" eaLnBrk="0" fontAlgn="base" hangingPunct="0">
              <a:spcBef>
                <a:spcPct val="0"/>
              </a:spcBef>
              <a:spcAft>
                <a:spcPct val="0"/>
              </a:spcAft>
            </a:pPr>
            <a:r>
              <a:rPr lang="uz-Cyrl-UZ" altLang="ru-RU" dirty="0">
                <a:latin typeface="Times New Roman" panose="02020603050405020304" pitchFamily="18" charset="0"/>
                <a:ea typeface="Calibri" panose="020F0502020204030204" pitchFamily="34" charset="0"/>
                <a:cs typeface="Times New Roman" panose="02020603050405020304" pitchFamily="18" charset="0"/>
              </a:rPr>
              <a:t>So’rish trubаsidа suyuqlikning оqish tezligi 1-2 m/s bo’lishi kerаk. Suyuqlikning shesternyagа bo’lgаn bоsimi </a:t>
            </a:r>
          </a:p>
        </p:txBody>
      </p:sp>
      <p:graphicFrame>
        <p:nvGraphicFramePr>
          <p:cNvPr id="7" name="Объект 6">
            <a:extLst>
              <a:ext uri="{FF2B5EF4-FFF2-40B4-BE49-F238E27FC236}">
                <a16:creationId xmlns:a16="http://schemas.microsoft.com/office/drawing/2014/main" id="{54241B09-D3B8-43F8-93BD-80790B1B7D9B}"/>
              </a:ext>
            </a:extLst>
          </p:cNvPr>
          <p:cNvGraphicFramePr>
            <a:graphicFrameLocks noChangeAspect="1"/>
          </p:cNvGraphicFramePr>
          <p:nvPr>
            <p:extLst>
              <p:ext uri="{D42A27DB-BD31-4B8C-83A1-F6EECF244321}">
                <p14:modId xmlns:p14="http://schemas.microsoft.com/office/powerpoint/2010/main" val="2849584719"/>
              </p:ext>
            </p:extLst>
          </p:nvPr>
        </p:nvGraphicFramePr>
        <p:xfrm>
          <a:off x="1391055" y="5183441"/>
          <a:ext cx="1517515" cy="837170"/>
        </p:xfrm>
        <a:graphic>
          <a:graphicData uri="http://schemas.openxmlformats.org/presentationml/2006/ole">
            <mc:AlternateContent xmlns:mc="http://schemas.openxmlformats.org/markup-compatibility/2006">
              <mc:Choice xmlns:v="urn:schemas-microsoft-com:vml" Requires="v">
                <p:oleObj spid="_x0000_s6173" name="Equation" r:id="rId5" imgW="736600" imgH="431800" progId="Equation.3">
                  <p:embed/>
                </p:oleObj>
              </mc:Choice>
              <mc:Fallback>
                <p:oleObj name="Equation" r:id="rId5" imgW="736600" imgH="431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1055" y="5183441"/>
                        <a:ext cx="1517515" cy="837170"/>
                      </a:xfrm>
                      <a:prstGeom prst="rect">
                        <a:avLst/>
                      </a:prstGeom>
                      <a:noFill/>
                    </p:spPr>
                  </p:pic>
                </p:oleObj>
              </mc:Fallback>
            </mc:AlternateContent>
          </a:graphicData>
        </a:graphic>
      </p:graphicFrame>
      <p:graphicFrame>
        <p:nvGraphicFramePr>
          <p:cNvPr id="8" name="Объект 7">
            <a:extLst>
              <a:ext uri="{FF2B5EF4-FFF2-40B4-BE49-F238E27FC236}">
                <a16:creationId xmlns:a16="http://schemas.microsoft.com/office/drawing/2014/main" id="{1FEB18B5-FEB3-4A7E-B711-C2259C61FC6F}"/>
              </a:ext>
            </a:extLst>
          </p:cNvPr>
          <p:cNvGraphicFramePr>
            <a:graphicFrameLocks noChangeAspect="1"/>
          </p:cNvGraphicFramePr>
          <p:nvPr>
            <p:extLst>
              <p:ext uri="{D42A27DB-BD31-4B8C-83A1-F6EECF244321}">
                <p14:modId xmlns:p14="http://schemas.microsoft.com/office/powerpoint/2010/main" val="579813874"/>
              </p:ext>
            </p:extLst>
          </p:nvPr>
        </p:nvGraphicFramePr>
        <p:xfrm>
          <a:off x="4673971" y="4912469"/>
          <a:ext cx="1756012" cy="957506"/>
        </p:xfrm>
        <a:graphic>
          <a:graphicData uri="http://schemas.openxmlformats.org/presentationml/2006/ole">
            <mc:AlternateContent xmlns:mc="http://schemas.openxmlformats.org/markup-compatibility/2006">
              <mc:Choice xmlns:v="urn:schemas-microsoft-com:vml" Requires="v">
                <p:oleObj spid="_x0000_s6174" name="Equation" r:id="rId7" imgW="596641" imgH="393529" progId="Equation.3">
                  <p:embed/>
                </p:oleObj>
              </mc:Choice>
              <mc:Fallback>
                <p:oleObj name="Equation" r:id="rId7" imgW="596641" imgH="393529"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3971" y="4912469"/>
                        <a:ext cx="1756012" cy="957506"/>
                      </a:xfrm>
                      <a:prstGeom prst="rect">
                        <a:avLst/>
                      </a:prstGeom>
                      <a:noFill/>
                    </p:spPr>
                  </p:pic>
                </p:oleObj>
              </mc:Fallback>
            </mc:AlternateContent>
          </a:graphicData>
        </a:graphic>
      </p:graphicFrame>
      <p:sp>
        <p:nvSpPr>
          <p:cNvPr id="9" name="Rectangle 7">
            <a:extLst>
              <a:ext uri="{FF2B5EF4-FFF2-40B4-BE49-F238E27FC236}">
                <a16:creationId xmlns:a16="http://schemas.microsoft.com/office/drawing/2014/main" id="{82456572-7D59-4846-8C46-DC2E654FFCD8}"/>
              </a:ext>
            </a:extLst>
          </p:cNvPr>
          <p:cNvSpPr>
            <a:spLocks noChangeArrowheads="1"/>
          </p:cNvSpPr>
          <p:nvPr/>
        </p:nvSpPr>
        <p:spPr bwMode="auto">
          <a:xfrm>
            <a:off x="685799" y="3767668"/>
            <a:ext cx="10710154"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bo’lib, bundа </a:t>
            </a:r>
            <a:r>
              <a:rPr kumimoji="0" lang="uz-Cyrl-UZ" altLang="ru-RU"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
            </a:r>
            <a:r>
              <a:rPr kumimoji="0" lang="uz-Cyrl-UZ" altLang="ru-RU" sz="2400" b="0" i="1"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shesternya tishlаrining tepаsi хоsil qilgаn аylаnа diаmetri, sm;                               </a:t>
            </a:r>
            <a:r>
              <a:rPr kumimoji="0" lang="uz-Cyrl-UZ" altLang="ru-RU"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shesternyaning eni, sm; </a:t>
            </a:r>
            <a:r>
              <a:rPr kumimoji="0" lang="uz-Cyrl-UZ" altLang="ru-RU"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nаsоs хоsil qilgаn bоsim, kG/sm</a:t>
            </a:r>
            <a:r>
              <a:rPr kumimoji="0" lang="uz-Cyrl-UZ" altLang="ru-RU" sz="2400" b="0" i="0"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ru-RU" altLang="ru-RU"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Shesternyali nаsоsning quvvаti </a:t>
            </a:r>
            <a:endParaRPr kumimoji="0" lang="ru-RU" altLang="ru-RU"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1800" b="0" i="0" u="none" strike="noStrike" cap="none" normalizeH="0" baseline="0" dirty="0">
              <a:ln>
                <a:noFill/>
              </a:ln>
              <a:solidFill>
                <a:schemeClr val="tx1"/>
              </a:solidFill>
              <a:effectLst/>
              <a:latin typeface="Arial" panose="020B0604020202020204" pitchFamily="34" charset="0"/>
            </a:endParaRPr>
          </a:p>
        </p:txBody>
      </p:sp>
      <p:sp>
        <p:nvSpPr>
          <p:cNvPr id="10" name="Rectangle 8">
            <a:extLst>
              <a:ext uri="{FF2B5EF4-FFF2-40B4-BE49-F238E27FC236}">
                <a16:creationId xmlns:a16="http://schemas.microsoft.com/office/drawing/2014/main" id="{F3B9F27D-71AA-439D-9EA6-84625EA3134E}"/>
              </a:ext>
            </a:extLst>
          </p:cNvPr>
          <p:cNvSpPr>
            <a:spLocks noChangeArrowheads="1"/>
          </p:cNvSpPr>
          <p:nvPr/>
        </p:nvSpPr>
        <p:spPr bwMode="auto">
          <a:xfrm>
            <a:off x="2942447" y="5263873"/>
            <a:ext cx="18579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yoki </a:t>
            </a:r>
            <a:endParaRPr kumimoji="0" lang="uz-Cyrl-UZ" altLang="ru-RU" sz="3200" b="0" i="0" u="none" strike="noStrike" cap="none" normalizeH="0" baseline="0" dirty="0">
              <a:ln>
                <a:noFill/>
              </a:ln>
              <a:solidFill>
                <a:schemeClr val="tx1"/>
              </a:solidFill>
              <a:effectLst/>
              <a:latin typeface="Arial" panose="020B0604020202020204" pitchFamily="34" charset="0"/>
            </a:endParaRPr>
          </a:p>
        </p:txBody>
      </p:sp>
      <p:sp>
        <p:nvSpPr>
          <p:cNvPr id="11" name="Rectangle 9">
            <a:extLst>
              <a:ext uri="{FF2B5EF4-FFF2-40B4-BE49-F238E27FC236}">
                <a16:creationId xmlns:a16="http://schemas.microsoft.com/office/drawing/2014/main" id="{30C07683-9EA2-4ACF-95AF-B449604BA638}"/>
              </a:ext>
            </a:extLst>
          </p:cNvPr>
          <p:cNvSpPr>
            <a:spLocks noChangeArrowheads="1"/>
          </p:cNvSpPr>
          <p:nvPr/>
        </p:nvSpPr>
        <p:spPr bwMode="auto">
          <a:xfrm rot="10800000" flipV="1">
            <a:off x="7694579" y="4997864"/>
            <a:ext cx="42315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(ot ku</a:t>
            </a:r>
            <a:r>
              <a:rPr kumimoji="0" lang="en-US"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                                      </a:t>
            </a:r>
            <a:endParaRPr kumimoji="0" lang="ru-RU" altLang="ru-RU"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fоrmulаlаri bilаn аniqlаnаdi.</a:t>
            </a:r>
            <a:endParaRPr kumimoji="0" lang="uz-Cyrl-UZ" altLang="ru-RU"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81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03712" y="188640"/>
            <a:ext cx="5040560" cy="288032"/>
          </a:xfrm>
        </p:spPr>
        <p:txBody>
          <a:bodyPr>
            <a:noAutofit/>
          </a:bodyPr>
          <a:lstStyle/>
          <a:p>
            <a:r>
              <a:rPr lang="en-US" sz="3600" dirty="0">
                <a:solidFill>
                  <a:srgbClr val="FF0000"/>
                </a:solidFill>
                <a:effectLst>
                  <a:outerShdw blurRad="38100" dist="38100" dir="2700000" algn="tl">
                    <a:srgbClr val="000000">
                      <a:alpha val="43137"/>
                    </a:srgbClr>
                  </a:outerShdw>
                </a:effectLst>
              </a:rPr>
              <a:t>          </a:t>
            </a:r>
            <a:endParaRPr lang="ru-RU" sz="3600" b="1" i="1" u="sng" dirty="0">
              <a:solidFill>
                <a:srgbClr val="FF0000"/>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176075" y="476672"/>
                <a:ext cx="7833674" cy="5726165"/>
              </a:xfrm>
            </p:spPr>
            <p:txBody>
              <a:bodyPr>
                <a:normAutofit fontScale="25000" lnSpcReduction="20000"/>
              </a:bodyPr>
              <a:lstStyle/>
              <a:p>
                <a:pPr marL="0" indent="0">
                  <a:buNone/>
                </a:pPr>
                <a:endParaRPr lang="en-US" sz="7200" dirty="0">
                  <a:latin typeface="Times New Roman" pitchFamily="18" charset="0"/>
                  <a:cs typeface="Times New Roman" pitchFamily="18" charset="0"/>
                </a:endParaRPr>
              </a:p>
              <a:p>
                <a:pPr marL="0" indent="0">
                  <a:buNone/>
                </a:pPr>
                <a:r>
                  <a:rPr lang="en-US" sz="9600" dirty="0" err="1">
                    <a:latin typeface="Times New Roman" pitchFamily="18" charset="0"/>
                    <a:cs typeface="Times New Roman" pitchFamily="18" charset="0"/>
                  </a:rPr>
                  <a:t>Vintli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nasoslar</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bir</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va</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ko’p</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vintli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bo’lishlari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mumkin</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Vintli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nasoslar</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so’rish</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potrubkasi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bilan</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bosimli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potrubka</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orasini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girmitik</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ajratadi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va</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suvni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xaydab</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beradi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Vintli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nasoslar</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bir</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tekis</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uzatishi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qulayligi</a:t>
                </a:r>
                <a:r>
                  <a:rPr lang="en-US" sz="9600" dirty="0">
                    <a:latin typeface="Times New Roman" pitchFamily="18" charset="0"/>
                    <a:cs typeface="Times New Roman" pitchFamily="18" charset="0"/>
                  </a:rPr>
                  <a:t>, F.I.K.ni </a:t>
                </a:r>
                <a:r>
                  <a:rPr lang="en-US" sz="9600" dirty="0" err="1">
                    <a:latin typeface="Times New Roman" pitchFamily="18" charset="0"/>
                    <a:cs typeface="Times New Roman" pitchFamily="18" charset="0"/>
                  </a:rPr>
                  <a:t>yuqoriligi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bilan</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aloxida</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ajralib</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turadi</a:t>
                </a:r>
                <a:r>
                  <a:rPr lang="en-US" sz="9600" dirty="0">
                    <a:latin typeface="Times New Roman" pitchFamily="18" charset="0"/>
                    <a:cs typeface="Times New Roman" pitchFamily="18" charset="0"/>
                  </a:rPr>
                  <a:t>. Bu </a:t>
                </a:r>
                <a:r>
                  <a:rPr lang="en-US" sz="9600" dirty="0" err="1">
                    <a:latin typeface="Times New Roman" pitchFamily="18" charset="0"/>
                    <a:cs typeface="Times New Roman" pitchFamily="18" charset="0"/>
                  </a:rPr>
                  <a:t>nasoslarni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sarfi</a:t>
                </a:r>
                <a:r>
                  <a:rPr lang="en-US" sz="9600" dirty="0">
                    <a:latin typeface="Times New Roman" pitchFamily="18" charset="0"/>
                    <a:cs typeface="Times New Roman" pitchFamily="18" charset="0"/>
                  </a:rPr>
                  <a:t> </a:t>
                </a:r>
                <a:r>
                  <a:rPr lang="en-US" sz="9600" dirty="0">
                    <a:solidFill>
                      <a:srgbClr val="FF0000"/>
                    </a:solidFill>
                    <a:latin typeface="Times New Roman" pitchFamily="18" charset="0"/>
                    <a:cs typeface="Times New Roman" pitchFamily="18" charset="0"/>
                  </a:rPr>
                  <a:t>0,3</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dan</a:t>
                </a:r>
                <a:r>
                  <a:rPr lang="en-US" sz="9600" dirty="0">
                    <a:latin typeface="Times New Roman" pitchFamily="18" charset="0"/>
                    <a:cs typeface="Times New Roman" pitchFamily="18" charset="0"/>
                  </a:rPr>
                  <a:t> </a:t>
                </a:r>
              </a:p>
              <a:p>
                <a:pPr marL="0" indent="0">
                  <a:buNone/>
                </a:pPr>
                <a:r>
                  <a:rPr lang="en-US" sz="9600" dirty="0">
                    <a:solidFill>
                      <a:srgbClr val="FF0000"/>
                    </a:solidFill>
                    <a:latin typeface="Times New Roman" pitchFamily="18" charset="0"/>
                    <a:cs typeface="Times New Roman" pitchFamily="18" charset="0"/>
                  </a:rPr>
                  <a:t>800 </a:t>
                </a:r>
                <a14:m>
                  <m:oMath xmlns:m="http://schemas.openxmlformats.org/officeDocument/2006/math">
                    <m:f>
                      <m:fPr>
                        <m:ctrlPr>
                          <a:rPr lang="en-US" sz="9600" i="1">
                            <a:solidFill>
                              <a:srgbClr val="FF0000"/>
                            </a:solidFill>
                            <a:latin typeface="Cambria Math" panose="02040503050406030204" pitchFamily="18" charset="0"/>
                            <a:cs typeface="Times New Roman" pitchFamily="18" charset="0"/>
                          </a:rPr>
                        </m:ctrlPr>
                      </m:fPr>
                      <m:num>
                        <m:sSup>
                          <m:sSupPr>
                            <m:ctrlPr>
                              <a:rPr lang="en-US" sz="9600" i="1">
                                <a:solidFill>
                                  <a:srgbClr val="FF0000"/>
                                </a:solidFill>
                                <a:latin typeface="Cambria Math" panose="02040503050406030204" pitchFamily="18" charset="0"/>
                                <a:cs typeface="Times New Roman" pitchFamily="18" charset="0"/>
                              </a:rPr>
                            </m:ctrlPr>
                          </m:sSupPr>
                          <m:e>
                            <m:r>
                              <m:rPr>
                                <m:sty m:val="p"/>
                              </m:rPr>
                              <a:rPr lang="en-US" sz="9600">
                                <a:solidFill>
                                  <a:srgbClr val="FF0000"/>
                                </a:solidFill>
                                <a:latin typeface="Cambria Math"/>
                                <a:cs typeface="Times New Roman" pitchFamily="18" charset="0"/>
                              </a:rPr>
                              <m:t>m</m:t>
                            </m:r>
                          </m:e>
                          <m:sup>
                            <m:r>
                              <a:rPr lang="en-US" sz="9600">
                                <a:solidFill>
                                  <a:srgbClr val="FF0000"/>
                                </a:solidFill>
                                <a:latin typeface="Cambria Math"/>
                                <a:cs typeface="Times New Roman" pitchFamily="18" charset="0"/>
                              </a:rPr>
                              <m:t>3</m:t>
                            </m:r>
                          </m:sup>
                        </m:sSup>
                      </m:num>
                      <m:den>
                        <m:r>
                          <m:rPr>
                            <m:sty m:val="p"/>
                          </m:rPr>
                          <a:rPr lang="en-US" sz="9600">
                            <a:solidFill>
                              <a:srgbClr val="FF0000"/>
                            </a:solidFill>
                            <a:latin typeface="Cambria Math"/>
                            <a:cs typeface="Times New Roman" pitchFamily="18" charset="0"/>
                          </a:rPr>
                          <m:t>soat</m:t>
                        </m:r>
                      </m:den>
                    </m:f>
                    <m:r>
                      <a:rPr lang="en-US" sz="9600">
                        <a:latin typeface="Cambria Math"/>
                        <a:cs typeface="Times New Roman" pitchFamily="18" charset="0"/>
                      </a:rPr>
                      <m:t> ;</m:t>
                    </m:r>
                    <m:r>
                      <m:rPr>
                        <m:sty m:val="p"/>
                      </m:rPr>
                      <a:rPr lang="en-US" sz="9600">
                        <a:latin typeface="Cambria Math"/>
                        <a:cs typeface="Times New Roman" pitchFamily="18" charset="0"/>
                      </a:rPr>
                      <m:t>bosimi</m:t>
                    </m:r>
                    <m:r>
                      <a:rPr lang="en-US" sz="9600">
                        <a:latin typeface="Cambria Math"/>
                        <a:cs typeface="Times New Roman" pitchFamily="18" charset="0"/>
                      </a:rPr>
                      <m:t> </m:t>
                    </m:r>
                    <m:r>
                      <m:rPr>
                        <m:sty m:val="p"/>
                      </m:rPr>
                      <a:rPr lang="en-US" sz="9600">
                        <a:latin typeface="Cambria Math"/>
                        <a:cs typeface="Times New Roman" pitchFamily="18" charset="0"/>
                      </a:rPr>
                      <m:t>esa</m:t>
                    </m:r>
                    <m:r>
                      <a:rPr lang="en-US" sz="9600">
                        <a:latin typeface="Cambria Math"/>
                        <a:cs typeface="Times New Roman" pitchFamily="18" charset="0"/>
                      </a:rPr>
                      <m:t>   0,5−25 </m:t>
                    </m:r>
                    <m:r>
                      <m:rPr>
                        <m:sty m:val="p"/>
                      </m:rPr>
                      <a:rPr lang="en-US" sz="9600">
                        <a:solidFill>
                          <a:srgbClr val="FF0000"/>
                        </a:solidFill>
                        <a:latin typeface="Cambria Math"/>
                        <a:cs typeface="Times New Roman" pitchFamily="18" charset="0"/>
                      </a:rPr>
                      <m:t>MPa</m:t>
                    </m:r>
                    <m:r>
                      <a:rPr lang="en-US" sz="9600">
                        <a:solidFill>
                          <a:srgbClr val="FF0000"/>
                        </a:solidFill>
                        <a:latin typeface="Cambria Math"/>
                        <a:cs typeface="Times New Roman" pitchFamily="18" charset="0"/>
                      </a:rPr>
                      <m:t> </m:t>
                    </m:r>
                    <m:r>
                      <m:rPr>
                        <m:sty m:val="p"/>
                      </m:rPr>
                      <a:rPr lang="en-US" sz="9600">
                        <a:latin typeface="Cambria Math"/>
                        <a:cs typeface="Times New Roman" pitchFamily="18" charset="0"/>
                      </a:rPr>
                      <m:t>b</m:t>
                    </m:r>
                    <m:sSup>
                      <m:sSupPr>
                        <m:ctrlPr>
                          <a:rPr lang="en-US" sz="9600" i="1">
                            <a:latin typeface="Cambria Math" panose="02040503050406030204" pitchFamily="18" charset="0"/>
                            <a:cs typeface="Times New Roman" pitchFamily="18" charset="0"/>
                          </a:rPr>
                        </m:ctrlPr>
                      </m:sSupPr>
                      <m:e>
                        <m:r>
                          <m:rPr>
                            <m:sty m:val="p"/>
                          </m:rPr>
                          <a:rPr lang="en-US" sz="9600">
                            <a:latin typeface="Cambria Math"/>
                            <a:cs typeface="Times New Roman" pitchFamily="18" charset="0"/>
                          </a:rPr>
                          <m:t>o</m:t>
                        </m:r>
                      </m:e>
                      <m:sup>
                        <m:r>
                          <a:rPr lang="en-US" sz="9600">
                            <a:latin typeface="Cambria Math"/>
                            <a:cs typeface="Times New Roman" pitchFamily="18" charset="0"/>
                          </a:rPr>
                          <m:t>′</m:t>
                        </m:r>
                      </m:sup>
                    </m:sSup>
                    <m:r>
                      <m:rPr>
                        <m:sty m:val="p"/>
                      </m:rPr>
                      <a:rPr lang="en-US" sz="9600">
                        <a:latin typeface="Cambria Math"/>
                        <a:cs typeface="Times New Roman" pitchFamily="18" charset="0"/>
                      </a:rPr>
                      <m:t>lib</m:t>
                    </m:r>
                    <m:r>
                      <a:rPr lang="en-US" sz="9600">
                        <a:latin typeface="Cambria Math"/>
                        <a:cs typeface="Times New Roman" pitchFamily="18" charset="0"/>
                      </a:rPr>
                      <m:t> </m:t>
                    </m:r>
                    <m:r>
                      <m:rPr>
                        <m:sty m:val="p"/>
                      </m:rPr>
                      <a:rPr lang="en-US" sz="9600">
                        <a:latin typeface="Cambria Math"/>
                        <a:cs typeface="Times New Roman" pitchFamily="18" charset="0"/>
                      </a:rPr>
                      <m:t>F</m:t>
                    </m:r>
                    <m:r>
                      <a:rPr lang="en-US" sz="9600">
                        <a:latin typeface="Cambria Math"/>
                        <a:cs typeface="Times New Roman" pitchFamily="18" charset="0"/>
                      </a:rPr>
                      <m:t>.</m:t>
                    </m:r>
                    <m:r>
                      <m:rPr>
                        <m:sty m:val="p"/>
                      </m:rPr>
                      <a:rPr lang="en-US" sz="9600">
                        <a:latin typeface="Cambria Math"/>
                        <a:cs typeface="Times New Roman" pitchFamily="18" charset="0"/>
                      </a:rPr>
                      <m:t>I</m:t>
                    </m:r>
                    <m:r>
                      <a:rPr lang="en-US" sz="9600">
                        <a:latin typeface="Cambria Math"/>
                        <a:cs typeface="Times New Roman" pitchFamily="18" charset="0"/>
                      </a:rPr>
                      <m:t>.</m:t>
                    </m:r>
                    <m:r>
                      <m:rPr>
                        <m:sty m:val="p"/>
                      </m:rPr>
                      <a:rPr lang="en-US" sz="9600">
                        <a:latin typeface="Cambria Math"/>
                        <a:cs typeface="Times New Roman" pitchFamily="18" charset="0"/>
                      </a:rPr>
                      <m:t>K</m:t>
                    </m:r>
                    <m:r>
                      <a:rPr lang="en-US" sz="9600">
                        <a:latin typeface="Cambria Math"/>
                        <a:cs typeface="Times New Roman" pitchFamily="18" charset="0"/>
                      </a:rPr>
                      <m:t>.</m:t>
                    </m:r>
                  </m:oMath>
                </a14:m>
                <a:r>
                  <a:rPr lang="en-US" sz="9600" dirty="0">
                    <a:latin typeface="Times New Roman" pitchFamily="18" charset="0"/>
                    <a:cs typeface="Times New Roman" pitchFamily="18" charset="0"/>
                  </a:rPr>
                  <a:t> </a:t>
                </a:r>
                <a:r>
                  <a:rPr lang="en-US" sz="9600" dirty="0">
                    <a:solidFill>
                      <a:srgbClr val="FF0000"/>
                    </a:solidFill>
                    <a:latin typeface="Times New Roman" pitchFamily="18" charset="0"/>
                    <a:cs typeface="Times New Roman" pitchFamily="18" charset="0"/>
                  </a:rPr>
                  <a:t>esa 60-85% </a:t>
                </a:r>
                <a:r>
                  <a:rPr lang="en-US" sz="9600" dirty="0" err="1">
                    <a:latin typeface="Times New Roman" pitchFamily="18" charset="0"/>
                    <a:cs typeface="Times New Roman" pitchFamily="18" charset="0"/>
                  </a:rPr>
                  <a:t>tashkil</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etadi</a:t>
                </a:r>
                <a:r>
                  <a:rPr lang="en-US" sz="9600" dirty="0">
                    <a:latin typeface="Times New Roman" pitchFamily="18" charset="0"/>
                    <a:cs typeface="Times New Roman" pitchFamily="18" charset="0"/>
                  </a:rPr>
                  <a:t>.   </a:t>
                </a:r>
              </a:p>
              <a:p>
                <a:pPr marL="0" indent="0">
                  <a:buNone/>
                </a:pP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Vintli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nasoslar</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gaz</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va</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bug’larni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uzatish</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uchun</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xam</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moslashtirilgan</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bo’lishi</a:t>
                </a:r>
                <a:r>
                  <a:rPr lang="en-US" sz="9600" dirty="0">
                    <a:latin typeface="Times New Roman" pitchFamily="18" charset="0"/>
                    <a:cs typeface="Times New Roman" pitchFamily="18" charset="0"/>
                  </a:rPr>
                  <a:t> </a:t>
                </a:r>
                <a:r>
                  <a:rPr lang="en-US" sz="9600" dirty="0" err="1">
                    <a:latin typeface="Times New Roman" pitchFamily="18" charset="0"/>
                    <a:cs typeface="Times New Roman" pitchFamily="18" charset="0"/>
                  </a:rPr>
                  <a:t>mumkin</a:t>
                </a:r>
                <a:r>
                  <a:rPr lang="en-US" sz="9600" dirty="0">
                    <a:latin typeface="Times New Roman" pitchFamily="18" charset="0"/>
                    <a:cs typeface="Times New Roman" pitchFamily="18" charset="0"/>
                  </a:rPr>
                  <a:t>.</a:t>
                </a:r>
              </a:p>
              <a:p>
                <a:pPr marL="0" indent="0">
                  <a:buNone/>
                </a:pPr>
                <a:r>
                  <a:rPr lang="en-US" sz="4500" dirty="0">
                    <a:latin typeface="Times New Roman" pitchFamily="18" charset="0"/>
                    <a:cs typeface="Times New Roman" pitchFamily="18" charset="0"/>
                  </a:rPr>
                  <a:t>                                    </a:t>
                </a:r>
                <a:r>
                  <a:rPr lang="en-US" sz="8000" dirty="0">
                    <a:latin typeface="Times New Roman" pitchFamily="18" charset="0"/>
                    <a:cs typeface="Times New Roman" pitchFamily="18" charset="0"/>
                  </a:rPr>
                  <a:t> 1- </a:t>
                </a:r>
                <a:r>
                  <a:rPr lang="en-US" sz="8000" dirty="0" err="1">
                    <a:latin typeface="Times New Roman" pitchFamily="18" charset="0"/>
                    <a:cs typeface="Times New Roman" pitchFamily="18" charset="0"/>
                  </a:rPr>
                  <a:t>Bog’lovchi</a:t>
                </a:r>
                <a:r>
                  <a:rPr lang="en-US" sz="8000" dirty="0">
                    <a:latin typeface="Times New Roman" pitchFamily="18" charset="0"/>
                    <a:cs typeface="Times New Roman" pitchFamily="18" charset="0"/>
                  </a:rPr>
                  <a:t> </a:t>
                </a:r>
                <a:r>
                  <a:rPr lang="en-US" sz="8000" dirty="0" err="1">
                    <a:latin typeface="Times New Roman" pitchFamily="18" charset="0"/>
                    <a:cs typeface="Times New Roman" pitchFamily="18" charset="0"/>
                  </a:rPr>
                  <a:t>qism</a:t>
                </a:r>
                <a:endParaRPr lang="en-US" sz="8000" dirty="0">
                  <a:latin typeface="Times New Roman" pitchFamily="18" charset="0"/>
                  <a:cs typeface="Times New Roman" pitchFamily="18" charset="0"/>
                </a:endParaRPr>
              </a:p>
              <a:p>
                <a:pPr marL="0" indent="0">
                  <a:buNone/>
                </a:pPr>
                <a:r>
                  <a:rPr lang="en-US" sz="8000" dirty="0">
                    <a:latin typeface="Times New Roman" pitchFamily="18" charset="0"/>
                    <a:cs typeface="Times New Roman" pitchFamily="18" charset="0"/>
                  </a:rPr>
                  <a:t>                      2- </a:t>
                </a:r>
                <a:r>
                  <a:rPr lang="en-US" sz="8000" dirty="0" err="1">
                    <a:latin typeface="Times New Roman" pitchFamily="18" charset="0"/>
                    <a:cs typeface="Times New Roman" pitchFamily="18" charset="0"/>
                  </a:rPr>
                  <a:t>bog’lovchi</a:t>
                </a:r>
                <a:r>
                  <a:rPr lang="en-US" sz="8000" dirty="0">
                    <a:latin typeface="Times New Roman" pitchFamily="18" charset="0"/>
                    <a:cs typeface="Times New Roman" pitchFamily="18" charset="0"/>
                  </a:rPr>
                  <a:t> </a:t>
                </a:r>
                <a:r>
                  <a:rPr lang="en-US" sz="8000" dirty="0" err="1">
                    <a:latin typeface="Times New Roman" pitchFamily="18" charset="0"/>
                    <a:cs typeface="Times New Roman" pitchFamily="18" charset="0"/>
                  </a:rPr>
                  <a:t>shtanga</a:t>
                </a:r>
                <a:endParaRPr lang="en-US" sz="8000" dirty="0">
                  <a:latin typeface="Times New Roman" pitchFamily="18" charset="0"/>
                  <a:cs typeface="Times New Roman" pitchFamily="18" charset="0"/>
                </a:endParaRPr>
              </a:p>
              <a:p>
                <a:pPr marL="0" indent="0">
                  <a:buNone/>
                </a:pPr>
                <a:r>
                  <a:rPr lang="en-US" sz="8000" dirty="0">
                    <a:latin typeface="Times New Roman" pitchFamily="18" charset="0"/>
                    <a:cs typeface="Times New Roman" pitchFamily="18" charset="0"/>
                  </a:rPr>
                  <a:t>                      3- </a:t>
                </a:r>
                <a:r>
                  <a:rPr lang="en-US" sz="8000" dirty="0" err="1">
                    <a:latin typeface="Times New Roman" pitchFamily="18" charset="0"/>
                    <a:cs typeface="Times New Roman" pitchFamily="18" charset="0"/>
                  </a:rPr>
                  <a:t>bosimli</a:t>
                </a:r>
                <a:r>
                  <a:rPr lang="en-US" sz="8000" dirty="0">
                    <a:latin typeface="Times New Roman" pitchFamily="18" charset="0"/>
                    <a:cs typeface="Times New Roman" pitchFamily="18" charset="0"/>
                  </a:rPr>
                  <a:t> </a:t>
                </a:r>
                <a:r>
                  <a:rPr lang="en-US" sz="8000" dirty="0" err="1">
                    <a:latin typeface="Times New Roman" pitchFamily="18" charset="0"/>
                    <a:cs typeface="Times New Roman" pitchFamily="18" charset="0"/>
                  </a:rPr>
                  <a:t>quvur</a:t>
                </a:r>
                <a:endParaRPr lang="en-US" sz="8000" dirty="0">
                  <a:latin typeface="Times New Roman" pitchFamily="18" charset="0"/>
                  <a:cs typeface="Times New Roman" pitchFamily="18" charset="0"/>
                </a:endParaRPr>
              </a:p>
              <a:p>
                <a:pPr marL="0" indent="0">
                  <a:buNone/>
                </a:pPr>
                <a:r>
                  <a:rPr lang="en-US" sz="8000" dirty="0">
                    <a:latin typeface="Times New Roman" pitchFamily="18" charset="0"/>
                    <a:cs typeface="Times New Roman" pitchFamily="18" charset="0"/>
                  </a:rPr>
                  <a:t>                      4- </a:t>
                </a:r>
                <a:r>
                  <a:rPr lang="en-US" sz="8000" dirty="0" err="1">
                    <a:latin typeface="Times New Roman" pitchFamily="18" charset="0"/>
                    <a:cs typeface="Times New Roman" pitchFamily="18" charset="0"/>
                  </a:rPr>
                  <a:t>ximoya</a:t>
                </a:r>
                <a:r>
                  <a:rPr lang="en-US" sz="8000" dirty="0">
                    <a:latin typeface="Times New Roman" pitchFamily="18" charset="0"/>
                    <a:cs typeface="Times New Roman" pitchFamily="18" charset="0"/>
                  </a:rPr>
                  <a:t> </a:t>
                </a:r>
                <a:r>
                  <a:rPr lang="en-US" sz="8000" dirty="0" err="1">
                    <a:latin typeface="Times New Roman" pitchFamily="18" charset="0"/>
                    <a:cs typeface="Times New Roman" pitchFamily="18" charset="0"/>
                  </a:rPr>
                  <a:t>vtulkalari</a:t>
                </a:r>
                <a:endParaRPr lang="en-US" sz="8000" dirty="0">
                  <a:latin typeface="Times New Roman" pitchFamily="18" charset="0"/>
                  <a:cs typeface="Times New Roman" pitchFamily="18" charset="0"/>
                </a:endParaRPr>
              </a:p>
              <a:p>
                <a:pPr marL="0" indent="0">
                  <a:buNone/>
                </a:pPr>
                <a:r>
                  <a:rPr lang="en-US" sz="8000" dirty="0">
                    <a:latin typeface="Times New Roman" pitchFamily="18" charset="0"/>
                    <a:cs typeface="Times New Roman" pitchFamily="18" charset="0"/>
                  </a:rPr>
                  <a:t>                      5- </a:t>
                </a:r>
                <a:r>
                  <a:rPr lang="en-US" sz="8000" dirty="0" err="1">
                    <a:latin typeface="Times New Roman" pitchFamily="18" charset="0"/>
                    <a:cs typeface="Times New Roman" pitchFamily="18" charset="0"/>
                  </a:rPr>
                  <a:t>podshibniklar</a:t>
                </a:r>
                <a:endParaRPr lang="en-US" sz="8000" dirty="0">
                  <a:latin typeface="Times New Roman" pitchFamily="18" charset="0"/>
                  <a:cs typeface="Times New Roman" pitchFamily="18" charset="0"/>
                </a:endParaRPr>
              </a:p>
              <a:p>
                <a:pPr marL="0" indent="0">
                  <a:buNone/>
                </a:pPr>
                <a:r>
                  <a:rPr lang="en-US" sz="8000" dirty="0">
                    <a:latin typeface="Times New Roman" pitchFamily="18" charset="0"/>
                    <a:cs typeface="Times New Roman" pitchFamily="18" charset="0"/>
                  </a:rPr>
                  <a:t>                      6- </a:t>
                </a:r>
                <a:r>
                  <a:rPr lang="en-US" sz="8000" dirty="0" err="1">
                    <a:latin typeface="Times New Roman" pitchFamily="18" charset="0"/>
                    <a:cs typeface="Times New Roman" pitchFamily="18" charset="0"/>
                  </a:rPr>
                  <a:t>val</a:t>
                </a:r>
                <a:endParaRPr lang="en-US" sz="8000" dirty="0">
                  <a:latin typeface="Times New Roman" pitchFamily="18" charset="0"/>
                  <a:cs typeface="Times New Roman" pitchFamily="18" charset="0"/>
                </a:endParaRPr>
              </a:p>
              <a:p>
                <a:pPr marL="0" indent="0">
                  <a:buNone/>
                </a:pPr>
                <a:r>
                  <a:rPr lang="en-US" sz="8000" dirty="0">
                    <a:latin typeface="Times New Roman" pitchFamily="18" charset="0"/>
                    <a:cs typeface="Times New Roman" pitchFamily="18" charset="0"/>
                  </a:rPr>
                  <a:t>                      7- </a:t>
                </a:r>
                <a:r>
                  <a:rPr lang="en-US" sz="8000" dirty="0" err="1">
                    <a:latin typeface="Times New Roman" pitchFamily="18" charset="0"/>
                    <a:cs typeface="Times New Roman" pitchFamily="18" charset="0"/>
                  </a:rPr>
                  <a:t>val</a:t>
                </a:r>
                <a:r>
                  <a:rPr lang="en-US" sz="8000" dirty="0">
                    <a:latin typeface="Times New Roman" pitchFamily="18" charset="0"/>
                    <a:cs typeface="Times New Roman" pitchFamily="18" charset="0"/>
                  </a:rPr>
                  <a:t> </a:t>
                </a:r>
                <a:r>
                  <a:rPr lang="en-US" sz="8000" dirty="0" err="1">
                    <a:latin typeface="Times New Roman" pitchFamily="18" charset="0"/>
                    <a:cs typeface="Times New Roman" pitchFamily="18" charset="0"/>
                  </a:rPr>
                  <a:t>tayanchlari</a:t>
                </a:r>
                <a:endParaRPr lang="en-US" sz="80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176075" y="476672"/>
                <a:ext cx="7833674" cy="5726165"/>
              </a:xfrm>
              <a:blipFill>
                <a:blip r:embed="rId2"/>
                <a:stretch>
                  <a:fillRect l="-2335" r="-1479" b="-6809"/>
                </a:stretch>
              </a:blipFill>
            </p:spPr>
            <p:txBody>
              <a:bodyPr/>
              <a:lstStyle/>
              <a:p>
                <a:r>
                  <a:rPr lang="ru-RU">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85" y="2763301"/>
            <a:ext cx="2940731" cy="3198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C:\Documents and Settings\User\Рабочий стол\M.Q\Pcp-thumb.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5051" y="652314"/>
            <a:ext cx="3404725" cy="187220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079776" y="12998"/>
            <a:ext cx="3816424" cy="4492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i="1" u="sng" dirty="0" err="1">
                <a:solidFill>
                  <a:srgbClr val="FF0000"/>
                </a:solidFill>
              </a:rPr>
              <a:t>Vintli</a:t>
            </a:r>
            <a:r>
              <a:rPr lang="en-US" sz="2400" b="1" i="1" u="sng" dirty="0">
                <a:solidFill>
                  <a:srgbClr val="FF0000"/>
                </a:solidFill>
              </a:rPr>
              <a:t> </a:t>
            </a:r>
            <a:r>
              <a:rPr lang="en-US" sz="2400" b="1" i="1" u="sng" dirty="0" err="1">
                <a:solidFill>
                  <a:srgbClr val="FF0000"/>
                </a:solidFill>
              </a:rPr>
              <a:t>nasoslar</a:t>
            </a:r>
            <a:endParaRPr lang="ru-RU" sz="2400" b="1" i="1" u="sng" dirty="0">
              <a:solidFill>
                <a:srgbClr val="FF0000"/>
              </a:solidFill>
            </a:endParaRPr>
          </a:p>
        </p:txBody>
      </p:sp>
    </p:spTree>
    <p:extLst>
      <p:ext uri="{BB962C8B-B14F-4D97-AF65-F5344CB8AC3E}">
        <p14:creationId xmlns:p14="http://schemas.microsoft.com/office/powerpoint/2010/main" val="35582826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a:spLocks noGrp="1"/>
              </p:cNvSpPr>
              <p:nvPr>
                <p:ph idx="1"/>
              </p:nvPr>
            </p:nvSpPr>
            <p:spPr>
              <a:xfrm>
                <a:off x="304800" y="519854"/>
                <a:ext cx="9916344" cy="5703912"/>
              </a:xfrm>
            </p:spPr>
            <p:txBody>
              <a:bodyPr>
                <a:normAutofit/>
              </a:bodyPr>
              <a:lstStyle/>
              <a:p>
                <a:pPr marL="0" indent="0">
                  <a:buNone/>
                </a:pPr>
                <a:r>
                  <a:rPr lang="en-US" sz="2000" dirty="0"/>
                  <a:t>Bir </a:t>
                </a:r>
                <a:r>
                  <a:rPr lang="en-US" sz="2000" dirty="0" err="1"/>
                  <a:t>vintli</a:t>
                </a:r>
                <a:r>
                  <a:rPr lang="en-US" sz="2000" dirty="0"/>
                  <a:t> </a:t>
                </a:r>
                <a:r>
                  <a:rPr lang="en-US" sz="2000" dirty="0" err="1"/>
                  <a:t>nasoslarni</a:t>
                </a:r>
                <a:r>
                  <a:rPr lang="en-US" sz="2000" dirty="0"/>
                  <a:t> </a:t>
                </a:r>
                <a:r>
                  <a:rPr lang="en-US" sz="2000" dirty="0" err="1"/>
                  <a:t>sarfini</a:t>
                </a:r>
                <a:r>
                  <a:rPr lang="en-US" sz="2000" dirty="0"/>
                  <a:t> </a:t>
                </a:r>
                <a:r>
                  <a:rPr lang="en-US" sz="2000" dirty="0" err="1"/>
                  <a:t>taxminan</a:t>
                </a:r>
                <a:r>
                  <a:rPr lang="en-US" sz="2000" dirty="0"/>
                  <a:t> </a:t>
                </a:r>
                <a:r>
                  <a:rPr lang="en-US" sz="2000" dirty="0" err="1"/>
                  <a:t>shu</a:t>
                </a:r>
                <a:r>
                  <a:rPr lang="en-US" sz="2000" dirty="0"/>
                  <a:t> formula </a:t>
                </a:r>
                <a:r>
                  <a:rPr lang="en-US" sz="2000" dirty="0" err="1"/>
                  <a:t>bilan</a:t>
                </a:r>
                <a:r>
                  <a:rPr lang="en-US" sz="2000" dirty="0"/>
                  <a:t> </a:t>
                </a:r>
                <a:r>
                  <a:rPr lang="en-US" sz="2000" dirty="0" err="1"/>
                  <a:t>aniqlash</a:t>
                </a:r>
                <a:r>
                  <a:rPr lang="en-US" sz="2000" dirty="0"/>
                  <a:t> </a:t>
                </a:r>
                <a:r>
                  <a:rPr lang="en-US" sz="2000" dirty="0" err="1"/>
                  <a:t>mumkin</a:t>
                </a:r>
                <a:r>
                  <a:rPr lang="en-US" sz="2000" dirty="0"/>
                  <a:t>:</a:t>
                </a:r>
              </a:p>
              <a:p>
                <a:pPr marL="0" indent="0">
                  <a:buNone/>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cs typeface="Times New Roman" pitchFamily="18" charset="0"/>
                          </a:rPr>
                        </m:ctrlPr>
                      </m:sSubPr>
                      <m:e>
                        <m:r>
                          <a:rPr lang="en-US" sz="2000" i="1">
                            <a:latin typeface="Cambria Math"/>
                            <a:cs typeface="Times New Roman" pitchFamily="18" charset="0"/>
                          </a:rPr>
                          <m:t>𝑄</m:t>
                        </m:r>
                      </m:e>
                      <m:sub>
                        <m:r>
                          <a:rPr lang="en-US" sz="2000" i="1">
                            <a:latin typeface="Cambria Math"/>
                            <a:cs typeface="Times New Roman" pitchFamily="18" charset="0"/>
                          </a:rPr>
                          <m:t>𝑡</m:t>
                        </m:r>
                      </m:sub>
                    </m:sSub>
                  </m:oMath>
                </a14:m>
                <a:r>
                  <a:rPr lang="en-US" sz="2000" dirty="0">
                    <a:latin typeface="Times New Roman" pitchFamily="18" charset="0"/>
                    <a:cs typeface="Times New Roman" pitchFamily="18" charset="0"/>
                  </a:rPr>
                  <a:t>=4eDtn,</a:t>
                </a:r>
              </a:p>
              <a:p>
                <a:pPr marL="0" indent="0">
                  <a:buNone/>
                </a:pPr>
                <a:r>
                  <a:rPr lang="en-US" sz="2000" dirty="0"/>
                  <a:t>Bu </a:t>
                </a:r>
                <a:r>
                  <a:rPr lang="en-US" sz="2000" dirty="0" err="1"/>
                  <a:t>erda</a:t>
                </a:r>
                <a:r>
                  <a:rPr lang="en-US" sz="2000" dirty="0"/>
                  <a:t>:</a:t>
                </a:r>
              </a:p>
              <a:p>
                <a:pPr marL="0" indent="0">
                  <a:buNone/>
                </a:pPr>
                <a:r>
                  <a:rPr lang="en-US" sz="2000" dirty="0"/>
                  <a:t>e – </a:t>
                </a:r>
                <a:r>
                  <a:rPr lang="en-US" sz="2000" dirty="0" err="1"/>
                  <a:t>ekstsentpisitet</a:t>
                </a:r>
                <a:r>
                  <a:rPr lang="en-US" sz="2000" dirty="0"/>
                  <a:t>, m</a:t>
                </a:r>
              </a:p>
              <a:p>
                <a:pPr marL="0" indent="0">
                  <a:buNone/>
                </a:pPr>
                <a:r>
                  <a:rPr lang="en-US" sz="2000" dirty="0"/>
                  <a:t>D – </a:t>
                </a:r>
                <a:r>
                  <a:rPr lang="en-US" sz="2000" dirty="0" err="1"/>
                  <a:t>vint</a:t>
                </a:r>
                <a:r>
                  <a:rPr lang="en-US" sz="2000" dirty="0"/>
                  <a:t> </a:t>
                </a:r>
                <a:r>
                  <a:rPr lang="en-US" sz="2000" dirty="0" err="1"/>
                  <a:t>kesim</a:t>
                </a:r>
                <a:r>
                  <a:rPr lang="en-US" sz="2000" dirty="0"/>
                  <a:t> </a:t>
                </a:r>
                <a:r>
                  <a:rPr lang="en-US" sz="2000" dirty="0" err="1"/>
                  <a:t>yuzasini</a:t>
                </a:r>
                <a:r>
                  <a:rPr lang="en-US" sz="2000" dirty="0"/>
                  <a:t> </a:t>
                </a:r>
                <a:r>
                  <a:rPr lang="en-US" sz="2000" dirty="0" err="1"/>
                  <a:t>diametri</a:t>
                </a:r>
                <a:r>
                  <a:rPr lang="en-US" sz="2000" dirty="0"/>
                  <a:t>, m</a:t>
                </a:r>
              </a:p>
              <a:p>
                <a:pPr marL="0" indent="0">
                  <a:buNone/>
                </a:pPr>
                <a:r>
                  <a:rPr lang="en-US" sz="2000" dirty="0"/>
                  <a:t>n – </a:t>
                </a:r>
                <a:r>
                  <a:rPr lang="en-US" sz="2000" dirty="0" err="1"/>
                  <a:t>aylanish</a:t>
                </a:r>
                <a:r>
                  <a:rPr lang="en-US" sz="2000" dirty="0"/>
                  <a:t> </a:t>
                </a:r>
                <a:r>
                  <a:rPr lang="en-US" sz="2000" dirty="0" err="1"/>
                  <a:t>chastotasi</a:t>
                </a:r>
                <a:r>
                  <a:rPr lang="en-US" sz="2000" dirty="0"/>
                  <a:t>, </a:t>
                </a:r>
                <a:r>
                  <a:rPr lang="en-US" sz="2000" dirty="0" err="1"/>
                  <a:t>ayl</a:t>
                </a:r>
                <a:r>
                  <a:rPr lang="en-US" sz="2000" dirty="0"/>
                  <a:t>/min</a:t>
                </a:r>
              </a:p>
              <a:p>
                <a:pPr marL="0" indent="0">
                  <a:buNone/>
                </a:pPr>
                <a:r>
                  <a:rPr lang="en-US" sz="2000" dirty="0"/>
                  <a:t>t – </a:t>
                </a:r>
                <a:r>
                  <a:rPr lang="en-US" sz="2000" dirty="0" err="1"/>
                  <a:t>vintning</a:t>
                </a:r>
                <a:r>
                  <a:rPr lang="en-US" sz="2000" dirty="0"/>
                  <a:t> </a:t>
                </a:r>
                <a:r>
                  <a:rPr lang="en-US" sz="2000" dirty="0" err="1"/>
                  <a:t>yuzasini</a:t>
                </a:r>
                <a:r>
                  <a:rPr lang="en-US" sz="2000" dirty="0"/>
                  <a:t> </a:t>
                </a:r>
                <a:r>
                  <a:rPr lang="en-US" sz="2000" dirty="0" err="1"/>
                  <a:t>qadami</a:t>
                </a:r>
                <a:r>
                  <a:rPr lang="en-US" sz="2000" dirty="0"/>
                  <a:t> , m</a:t>
                </a:r>
              </a:p>
              <a:p>
                <a:endParaRPr lang="en-US" sz="20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04800" y="519854"/>
                <a:ext cx="9916344" cy="5703912"/>
              </a:xfrm>
              <a:blipFill>
                <a:blip r:embed="rId2"/>
                <a:stretch>
                  <a:fillRect l="-615" t="-641"/>
                </a:stretch>
              </a:blipFill>
            </p:spPr>
            <p:txBody>
              <a:bodyPr/>
              <a:lstStyle/>
              <a:p>
                <a:r>
                  <a:rPr lang="ru-RU">
                    <a:noFill/>
                  </a:rPr>
                  <a:t> </a:t>
                </a:r>
              </a:p>
            </p:txBody>
          </p:sp>
        </mc:Fallback>
      </mc:AlternateContent>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1215" y="2740624"/>
            <a:ext cx="2650526" cy="2705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0644" y="2867697"/>
            <a:ext cx="2105875" cy="341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C:\Documents and Settings\User\Рабочий стол\vi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760" y="3644889"/>
            <a:ext cx="3217540" cy="300002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Documents and Settings\User\Рабочий стол\CE-BL40-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7709" y="3997916"/>
            <a:ext cx="2650526" cy="25202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C:\Documents and Settings\User\Рабочий стол\RU_pic_MN-120-1.ru.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7454" y="872890"/>
            <a:ext cx="4303052"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671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B0A0E4D6-3FA9-4D99-9ECD-2FE03A8753FA}"/>
              </a:ext>
            </a:extLst>
          </p:cNvPr>
          <p:cNvSpPr/>
          <p:nvPr/>
        </p:nvSpPr>
        <p:spPr>
          <a:xfrm>
            <a:off x="0" y="81064"/>
            <a:ext cx="11943761" cy="7024808"/>
          </a:xfrm>
          <a:prstGeom prst="rect">
            <a:avLst/>
          </a:prstGeom>
        </p:spPr>
        <p:txBody>
          <a:bodyPr wrap="square">
            <a:spAutoFit/>
          </a:bodyPr>
          <a:lstStyle/>
          <a:p>
            <a:pPr indent="180340" algn="just">
              <a:lnSpc>
                <a:spcPct val="150000"/>
              </a:lnSpc>
              <a:spcAft>
                <a:spcPts val="0"/>
              </a:spcAft>
            </a:pPr>
            <a:r>
              <a:rPr lang="uz-Cyrl-UZ" dirty="0">
                <a:latin typeface="Times New Roman" panose="02020603050405020304" pitchFamily="18" charset="0"/>
                <a:ea typeface="Calibri" panose="020F0502020204030204" pitchFamily="34" charset="0"/>
                <a:cs typeface="Times New Roman" panose="02020603050405020304" pitchFamily="18" charset="0"/>
              </a:rPr>
              <a:t>Vintli nаsоslаr suyuqlikni bir tekis tоrtish bilаn fаrq qilаdi. Ulаr yuqоri FIK igа egа, iхchаm, ishlаtish qulаy, yuqоri bоsimdа vа kаttа аylаnishlаr sоnidа shоv­qin­siz ishlаy оlаdi. Bundаy nаsоslаr bir, ikki, uch vа hоkаzо vintli bo’lаdi.</a:t>
            </a:r>
            <a:endParaRPr lang="ru-RU" sz="1400" dirty="0">
              <a:latin typeface="Times New Roman" panose="02020603050405020304" pitchFamily="18" charset="0"/>
              <a:ea typeface="Calibri" panose="020F0502020204030204" pitchFamily="34" charset="0"/>
              <a:cs typeface="Times New Roman" panose="02020603050405020304" pitchFamily="18" charset="0"/>
            </a:endParaRPr>
          </a:p>
          <a:p>
            <a:pPr indent="180340" algn="just">
              <a:lnSpc>
                <a:spcPct val="150000"/>
              </a:lnSpc>
            </a:pPr>
            <a:r>
              <a:rPr lang="uz-Cyrl-UZ" dirty="0">
                <a:latin typeface="Times New Roman" panose="02020603050405020304" pitchFamily="18" charset="0"/>
                <a:ea typeface="Calibri" panose="020F0502020204030204" pitchFamily="34" charset="0"/>
                <a:cs typeface="Times New Roman" panose="02020603050405020304" pitchFamily="18" charset="0"/>
              </a:rPr>
              <a:t>Bir vintli nаsоslаr hаjmiy nаsоslаrning hаmmа аfzаlliklаri (yuqоri bоsimdа uzа­tilаyotgаn suyuqlikning judа kаm аrаlаshishi vа kаttа so’rish bаlаndligi) ni mu­jаssаmlаshtirgаnlаr. Undаn tаshqаri, plunjerli vа pоrshenli nаsоslаrdаn hаrаkаt­lа­nа­­di­gаn detаllаrning kаmligi, klаpаnlаrning vа murаkkаb o’tish jоylаrining yo’q­li­gi kаbi аfzаlliklаri bilаn fаrq qilаdi. Bir vintli nаsоslаrdа tоrtish bir tekis bo’lgаni uchun inersiya tа’siri bo’lmаydi, nаtijаdа so’rish yaхshilаnаdi. Bu nаsоslаr iхchаm, yengil, sоddа tuzilgаndir. Bir vintli nаsоslаr mаmlаkаtimizdа ko’mir shахtаlаridаn if­lоslаngаn suvlаrni tоrtib оlishdа, havzаlаrdаn neftni so’rishdа quduqlаrdаn suv tоr­tish­dа vа аchitqilаrni tаshishdа ishlаtilаdi.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uz-Cyrl-UZ" dirty="0">
                <a:latin typeface="Times New Roman" panose="02020603050405020304" pitchFamily="18" charset="0"/>
                <a:cs typeface="Times New Roman" panose="02020603050405020304" pitchFamily="18" charset="0"/>
              </a:rPr>
              <a:t>Bir vintli nаsоslаrning ishlаsh prinsipi quyidаgichа. Ichki tо­mо­ni vint shаklidа prоfillаngаn silindrdа vint аylаnаdi. Silindr o’zigа хоs prоfilli bo’­l­gа­ni vа vintning аylаnishi sаbаbli suyuqlikning cheksiz hаrаkаti vujudgа kelаdi. Si­lindrning ichki vintsimоn yuzаsi vа vint yuzаsi оrаsidа yopiq bo’shliqlаr yoki hаjm hоsil bo’ldi. Bu bo’shliqlаrning vаqt birligi ichidаgi umumiy hаjmigа mоs rа­vish­dа nаsоsning sаrfi оshаdi. So’rish tоmоnidаgi bo’shliq hаjmi kаttаlаshgаndа nаsоsning kirish qismidа bоsimlаr аyirmаsi hоsil bo’lаdi vа bu bo’shliq suyuqlikkа to’lаdi. Qаndаydir bir vаqtdа suyuqlik yopilаdi vа silindrning hаydаsh tоmоnigа hа­rаkаtlаnа bоrаdi. Hаr bir bo’shliq mа’lum hаjmdаgi suyuqlikni оlib chiqаdi. Vint­ning bir to’liq аylаnishidаgi suyuqlik silindr bo’yichа bir qаdаm uzunlikkа si­l­ji­ydi vа o’zgаrmаs kesimdаn to’kilаdi. Yopiq bo’shliqlаrning siljishi nаtijаsidа bоsim so’rish bоsimi </a:t>
            </a:r>
            <a:r>
              <a:rPr lang="uz-Cyrl-UZ" i="1" dirty="0">
                <a:latin typeface="Times New Roman" panose="02020603050405020304" pitchFamily="18" charset="0"/>
                <a:cs typeface="Times New Roman" panose="02020603050405020304" pitchFamily="18" charset="0"/>
              </a:rPr>
              <a:t>p</a:t>
            </a:r>
            <a:r>
              <a:rPr lang="uz-Cyrl-UZ" i="1" baseline="-25000" dirty="0">
                <a:latin typeface="Times New Roman" panose="02020603050405020304" pitchFamily="18" charset="0"/>
                <a:cs typeface="Times New Roman" panose="02020603050405020304" pitchFamily="18" charset="0"/>
              </a:rPr>
              <a:t>c </a:t>
            </a:r>
            <a:r>
              <a:rPr lang="uz-Cyrl-UZ" dirty="0">
                <a:latin typeface="Times New Roman" panose="02020603050405020304" pitchFamily="18" charset="0"/>
                <a:cs typeface="Times New Roman" panose="02020603050405020304" pitchFamily="18" charset="0"/>
              </a:rPr>
              <a:t> dаn hаydаsh bоsimi </a:t>
            </a:r>
            <a:r>
              <a:rPr lang="uz-Cyrl-UZ" i="1" dirty="0">
                <a:latin typeface="Times New Roman" panose="02020603050405020304" pitchFamily="18" charset="0"/>
                <a:cs typeface="Times New Roman" panose="02020603050405020304" pitchFamily="18" charset="0"/>
              </a:rPr>
              <a:t>p</a:t>
            </a:r>
            <a:r>
              <a:rPr lang="uz-Cyrl-UZ" i="1" baseline="-25000" dirty="0">
                <a:latin typeface="Times New Roman" panose="02020603050405020304" pitchFamily="18" charset="0"/>
                <a:cs typeface="Times New Roman" panose="02020603050405020304" pitchFamily="18" charset="0"/>
              </a:rPr>
              <a:t>h</a:t>
            </a:r>
            <a:r>
              <a:rPr lang="uz-Cyrl-UZ" dirty="0">
                <a:latin typeface="Times New Roman" panose="02020603050405020304" pitchFamily="18" charset="0"/>
                <a:cs typeface="Times New Roman" panose="02020603050405020304" pitchFamily="18" charset="0"/>
              </a:rPr>
              <a:t> gаchа оshаdi.</a:t>
            </a:r>
            <a:endParaRPr lang="ru-RU" dirty="0">
              <a:latin typeface="Times New Roman" panose="02020603050405020304" pitchFamily="18" charset="0"/>
              <a:cs typeface="Times New Roman" panose="02020603050405020304" pitchFamily="18" charset="0"/>
            </a:endParaRPr>
          </a:p>
          <a:p>
            <a:pPr indent="180340" algn="just">
              <a:lnSpc>
                <a:spcPct val="150000"/>
              </a:lnSpc>
              <a:spcAft>
                <a:spcPts val="0"/>
              </a:spcAft>
            </a:pP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3347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Объект 1">
            <a:extLst>
              <a:ext uri="{FF2B5EF4-FFF2-40B4-BE49-F238E27FC236}">
                <a16:creationId xmlns:a16="http://schemas.microsoft.com/office/drawing/2014/main" id="{E1ACDF41-059B-4ADA-ABA9-4E1B232BE9A7}"/>
              </a:ext>
            </a:extLst>
          </p:cNvPr>
          <p:cNvGraphicFramePr>
            <a:graphicFrameLocks noChangeAspect="1"/>
          </p:cNvGraphicFramePr>
          <p:nvPr>
            <p:extLst>
              <p:ext uri="{D42A27DB-BD31-4B8C-83A1-F6EECF244321}">
                <p14:modId xmlns:p14="http://schemas.microsoft.com/office/powerpoint/2010/main" val="949544505"/>
              </p:ext>
            </p:extLst>
          </p:nvPr>
        </p:nvGraphicFramePr>
        <p:xfrm>
          <a:off x="5132892" y="386664"/>
          <a:ext cx="1201920" cy="424042"/>
        </p:xfrm>
        <a:graphic>
          <a:graphicData uri="http://schemas.openxmlformats.org/presentationml/2006/ole">
            <mc:AlternateContent xmlns:mc="http://schemas.openxmlformats.org/markup-compatibility/2006">
              <mc:Choice xmlns:v="urn:schemas-microsoft-com:vml" Requires="v">
                <p:oleObj spid="_x0000_s7203" name="Equation" r:id="rId3" imgW="508000" imgH="228600" progId="Equation.3">
                  <p:embed/>
                </p:oleObj>
              </mc:Choice>
              <mc:Fallback>
                <p:oleObj name="Equation" r:id="rId3" imgW="5080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2892" y="386664"/>
                        <a:ext cx="1201920" cy="424042"/>
                      </a:xfrm>
                      <a:prstGeom prst="rect">
                        <a:avLst/>
                      </a:prstGeom>
                      <a:noFill/>
                    </p:spPr>
                  </p:pic>
                </p:oleObj>
              </mc:Fallback>
            </mc:AlternateContent>
          </a:graphicData>
        </a:graphic>
      </p:graphicFrame>
      <p:graphicFrame>
        <p:nvGraphicFramePr>
          <p:cNvPr id="3" name="Объект 2">
            <a:extLst>
              <a:ext uri="{FF2B5EF4-FFF2-40B4-BE49-F238E27FC236}">
                <a16:creationId xmlns:a16="http://schemas.microsoft.com/office/drawing/2014/main" id="{02B970A7-66CC-4491-AE61-38F6D67CC886}"/>
              </a:ext>
            </a:extLst>
          </p:cNvPr>
          <p:cNvGraphicFramePr>
            <a:graphicFrameLocks noChangeAspect="1"/>
          </p:cNvGraphicFramePr>
          <p:nvPr>
            <p:extLst>
              <p:ext uri="{D42A27DB-BD31-4B8C-83A1-F6EECF244321}">
                <p14:modId xmlns:p14="http://schemas.microsoft.com/office/powerpoint/2010/main" val="1617553753"/>
              </p:ext>
            </p:extLst>
          </p:nvPr>
        </p:nvGraphicFramePr>
        <p:xfrm>
          <a:off x="3390900" y="2211388"/>
          <a:ext cx="2236788" cy="658812"/>
        </p:xfrm>
        <a:graphic>
          <a:graphicData uri="http://schemas.openxmlformats.org/presentationml/2006/ole">
            <mc:AlternateContent xmlns:mc="http://schemas.openxmlformats.org/markup-compatibility/2006">
              <mc:Choice xmlns:v="urn:schemas-microsoft-com:vml" Requires="v">
                <p:oleObj spid="_x0000_s7204" name="Equation" r:id="rId5" imgW="774360" imgH="482400" progId="Equation.3">
                  <p:embed/>
                </p:oleObj>
              </mc:Choice>
              <mc:Fallback>
                <p:oleObj name="Equation" r:id="rId5" imgW="774360" imgH="482400" progId="Equation.3">
                  <p:embed/>
                  <p:pic>
                    <p:nvPicPr>
                      <p:cNvPr id="0" name="Object 1"/>
                      <p:cNvPicPr>
                        <a:picLocks noChangeAspect="1" noChangeArrowheads="1"/>
                      </p:cNvPicPr>
                      <p:nvPr/>
                    </p:nvPicPr>
                    <p:blipFill>
                      <a:blip r:embed="rId6"/>
                      <a:srcRect/>
                      <a:stretch>
                        <a:fillRect/>
                      </a:stretch>
                    </p:blipFill>
                    <p:spPr bwMode="auto">
                      <a:xfrm>
                        <a:off x="3390900" y="2211388"/>
                        <a:ext cx="2236788" cy="658812"/>
                      </a:xfrm>
                      <a:prstGeom prst="rect">
                        <a:avLst/>
                      </a:prstGeom>
                      <a:noFill/>
                    </p:spPr>
                  </p:pic>
                </p:oleObj>
              </mc:Fallback>
            </mc:AlternateContent>
          </a:graphicData>
        </a:graphic>
      </p:graphicFrame>
      <p:sp>
        <p:nvSpPr>
          <p:cNvPr id="4" name="Rectangle 3">
            <a:extLst>
              <a:ext uri="{FF2B5EF4-FFF2-40B4-BE49-F238E27FC236}">
                <a16:creationId xmlns:a16="http://schemas.microsoft.com/office/drawing/2014/main" id="{53918562-3004-4546-951B-93C394C8CCA1}"/>
              </a:ext>
            </a:extLst>
          </p:cNvPr>
          <p:cNvSpPr>
            <a:spLocks noChangeArrowheads="1"/>
          </p:cNvSpPr>
          <p:nvPr/>
        </p:nvSpPr>
        <p:spPr bwMode="auto">
          <a:xfrm>
            <a:off x="1329178" y="396426"/>
            <a:ext cx="489251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Vintli nаsоslаrdа ish hаjmi            </a:t>
            </a:r>
            <a:endParaRPr kumimoji="0" lang="ru-RU"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D8AE7AB-443F-46C6-B100-7FE47F46D778}"/>
              </a:ext>
            </a:extLst>
          </p:cNvPr>
          <p:cNvSpPr>
            <a:spLocks noChangeArrowheads="1"/>
          </p:cNvSpPr>
          <p:nvPr/>
        </p:nvSpPr>
        <p:spPr bwMode="auto">
          <a:xfrm>
            <a:off x="1329178" y="831189"/>
            <a:ext cx="103035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gа teng                                                      </a:t>
            </a:r>
            <a:endParaRPr kumimoji="0" lang="ru-RU"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bu yerdа </a:t>
            </a:r>
            <a:r>
              <a:rPr kumimoji="0" lang="uz-Cyrl-UZ" altLang="ru-RU" sz="2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t>
            </a: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tаshqi ko’ylаk (rubаshkа) vа vintlаr kesim yuzаlаrining аyirmаsigа teng bo’lgаn chuqurchаlаr yuzаsi; </a:t>
            </a:r>
            <a:r>
              <a:rPr kumimoji="0" lang="uz-Cyrl-UZ" altLang="ru-RU" sz="2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t>
            </a: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vint kesmasining qаdаmi. Hаr хil prоfillаr uchun yuzаni quyidаgichа hisоblаnаdi.</a:t>
            </a:r>
            <a:endParaRPr kumimoji="0" lang="ru-RU"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6F137B7F-C657-439E-ADF2-CB52EC634E66}"/>
              </a:ext>
            </a:extLst>
          </p:cNvPr>
          <p:cNvSpPr>
            <a:spLocks noChangeArrowheads="1"/>
          </p:cNvSpPr>
          <p:nvPr/>
        </p:nvSpPr>
        <p:spPr bwMode="auto">
          <a:xfrm>
            <a:off x="3937396" y="949782"/>
            <a:ext cx="431720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7" name="Объект 6">
            <a:extLst>
              <a:ext uri="{FF2B5EF4-FFF2-40B4-BE49-F238E27FC236}">
                <a16:creationId xmlns:a16="http://schemas.microsoft.com/office/drawing/2014/main" id="{BEB06B44-CB4A-47B5-BB66-9ABE579ECDB2}"/>
              </a:ext>
            </a:extLst>
          </p:cNvPr>
          <p:cNvGraphicFramePr>
            <a:graphicFrameLocks noChangeAspect="1"/>
          </p:cNvGraphicFramePr>
          <p:nvPr>
            <p:extLst>
              <p:ext uri="{D42A27DB-BD31-4B8C-83A1-F6EECF244321}">
                <p14:modId xmlns:p14="http://schemas.microsoft.com/office/powerpoint/2010/main" val="2720897373"/>
              </p:ext>
            </p:extLst>
          </p:nvPr>
        </p:nvGraphicFramePr>
        <p:xfrm>
          <a:off x="3165832" y="3148943"/>
          <a:ext cx="1632411" cy="742348"/>
        </p:xfrm>
        <a:graphic>
          <a:graphicData uri="http://schemas.openxmlformats.org/presentationml/2006/ole">
            <mc:AlternateContent xmlns:mc="http://schemas.openxmlformats.org/markup-compatibility/2006">
              <mc:Choice xmlns:v="urn:schemas-microsoft-com:vml" Requires="v">
                <p:oleObj spid="_x0000_s7205" name="Equation" r:id="rId7" imgW="609336" imgH="393529" progId="Equation.3">
                  <p:embed/>
                </p:oleObj>
              </mc:Choice>
              <mc:Fallback>
                <p:oleObj name="Equation" r:id="rId7" imgW="609336" imgH="393529"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5832" y="3148943"/>
                        <a:ext cx="1632411" cy="742348"/>
                      </a:xfrm>
                      <a:prstGeom prst="rect">
                        <a:avLst/>
                      </a:prstGeom>
                      <a:noFill/>
                    </p:spPr>
                  </p:pic>
                </p:oleObj>
              </mc:Fallback>
            </mc:AlternateContent>
          </a:graphicData>
        </a:graphic>
      </p:graphicFrame>
      <p:graphicFrame>
        <p:nvGraphicFramePr>
          <p:cNvPr id="8" name="Объект 7">
            <a:extLst>
              <a:ext uri="{FF2B5EF4-FFF2-40B4-BE49-F238E27FC236}">
                <a16:creationId xmlns:a16="http://schemas.microsoft.com/office/drawing/2014/main" id="{E1A8ACE0-F7B5-48B7-8D5D-2488BF7CA7B7}"/>
              </a:ext>
            </a:extLst>
          </p:cNvPr>
          <p:cNvGraphicFramePr>
            <a:graphicFrameLocks noChangeAspect="1"/>
          </p:cNvGraphicFramePr>
          <p:nvPr>
            <p:extLst>
              <p:ext uri="{D42A27DB-BD31-4B8C-83A1-F6EECF244321}">
                <p14:modId xmlns:p14="http://schemas.microsoft.com/office/powerpoint/2010/main" val="2341402865"/>
              </p:ext>
            </p:extLst>
          </p:nvPr>
        </p:nvGraphicFramePr>
        <p:xfrm>
          <a:off x="5025074" y="3105583"/>
          <a:ext cx="3081978" cy="595336"/>
        </p:xfrm>
        <a:graphic>
          <a:graphicData uri="http://schemas.openxmlformats.org/presentationml/2006/ole">
            <mc:AlternateContent xmlns:mc="http://schemas.openxmlformats.org/markup-compatibility/2006">
              <mc:Choice xmlns:v="urn:schemas-microsoft-com:vml" Requires="v">
                <p:oleObj spid="_x0000_s7206" name="Equation" r:id="rId9" imgW="1104900" imgH="241300" progId="Equation.3">
                  <p:embed/>
                </p:oleObj>
              </mc:Choice>
              <mc:Fallback>
                <p:oleObj name="Equation" r:id="rId9" imgW="1104900" imgH="2413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5074" y="3105583"/>
                        <a:ext cx="3081978" cy="595336"/>
                      </a:xfrm>
                      <a:prstGeom prst="rect">
                        <a:avLst/>
                      </a:prstGeom>
                      <a:noFill/>
                    </p:spPr>
                  </p:pic>
                </p:oleObj>
              </mc:Fallback>
            </mc:AlternateContent>
          </a:graphicData>
        </a:graphic>
      </p:graphicFrame>
      <p:sp>
        <p:nvSpPr>
          <p:cNvPr id="9" name="Rectangle 8">
            <a:extLst>
              <a:ext uri="{FF2B5EF4-FFF2-40B4-BE49-F238E27FC236}">
                <a16:creationId xmlns:a16="http://schemas.microsoft.com/office/drawing/2014/main" id="{71E06380-DA02-410E-B810-68E04DE7B728}"/>
              </a:ext>
            </a:extLst>
          </p:cNvPr>
          <p:cNvSpPr>
            <a:spLocks noChangeArrowheads="1"/>
          </p:cNvSpPr>
          <p:nvPr/>
        </p:nvSpPr>
        <p:spPr bwMode="auto">
          <a:xfrm>
            <a:off x="678138" y="2831095"/>
            <a:ext cx="705753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Vint kesimining qаdаmi esа:</a:t>
            </a:r>
            <a:endParaRPr kumimoji="0" lang="ru-RU"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492943B-E663-460F-B404-8FE4B0F9F918}"/>
              </a:ext>
            </a:extLst>
          </p:cNvPr>
          <p:cNvSpPr>
            <a:spLocks noChangeArrowheads="1"/>
          </p:cNvSpPr>
          <p:nvPr/>
        </p:nvSpPr>
        <p:spPr bwMode="auto">
          <a:xfrm>
            <a:off x="678138" y="3832542"/>
            <a:ext cx="11397006"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ru-RU"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bundа </a:t>
            </a:r>
            <a:r>
              <a:rPr kumimoji="0" lang="uz-Cyrl-UZ" altLang="ru-RU" sz="2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
            </a:r>
            <a:r>
              <a:rPr kumimoji="0" lang="uz-Cyrl-UZ" altLang="ru-RU" sz="2200" b="0" i="1"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t>
            </a: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yetаklоvchi vintning аsоsiy аylаnаsi diаmetri. </a:t>
            </a:r>
            <a:endParaRPr kumimoji="0" lang="ru-RU"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Yuqоridаgilаrni hisоbgа оlib</a:t>
            </a:r>
            <a:endParaRPr kumimoji="0" lang="ru-RU"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7B9E9F81-4AF1-4787-9B03-449DAF2510D7}"/>
              </a:ext>
            </a:extLst>
          </p:cNvPr>
          <p:cNvSpPr>
            <a:spLocks noChangeArrowheads="1"/>
          </p:cNvSpPr>
          <p:nvPr/>
        </p:nvSpPr>
        <p:spPr bwMode="auto">
          <a:xfrm>
            <a:off x="678138" y="4928833"/>
            <a:ext cx="981330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ru-RU"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 tоpish vа undаn fоydаlаnib vintli nаsоsning </a:t>
            </a:r>
            <a:r>
              <a:rPr kumimoji="0" lang="uz-Cyrl-UZ" altLang="ru-RU" sz="2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t>
            </a: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аylаnishigа mоs nаzаriy so’rishi </a:t>
            </a:r>
            <a:r>
              <a:rPr kumimoji="0" lang="uz-Cyrl-UZ" altLang="ru-RU" sz="2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a:t>
            </a:r>
            <a:r>
              <a:rPr kumimoji="0" lang="uz-Cyrl-UZ" altLang="ru-RU" sz="2200" b="0" i="1"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 n</a:t>
            </a:r>
            <a:r>
              <a:rPr kumimoji="0" lang="uz-Cyrl-UZ" altLang="ru-RU"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ni аniqlаsh mumkin:</a:t>
            </a:r>
            <a:endParaRPr kumimoji="0" lang="uz-Cyrl-UZ" altLang="ru-RU"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4125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Объект 1">
            <a:extLst>
              <a:ext uri="{FF2B5EF4-FFF2-40B4-BE49-F238E27FC236}">
                <a16:creationId xmlns:a16="http://schemas.microsoft.com/office/drawing/2014/main" id="{B001786F-E087-4EF9-82F9-5150CE74E3A8}"/>
              </a:ext>
            </a:extLst>
          </p:cNvPr>
          <p:cNvGraphicFramePr>
            <a:graphicFrameLocks noChangeAspect="1"/>
          </p:cNvGraphicFramePr>
          <p:nvPr>
            <p:extLst>
              <p:ext uri="{D42A27DB-BD31-4B8C-83A1-F6EECF244321}">
                <p14:modId xmlns:p14="http://schemas.microsoft.com/office/powerpoint/2010/main" val="381332976"/>
              </p:ext>
            </p:extLst>
          </p:nvPr>
        </p:nvGraphicFramePr>
        <p:xfrm>
          <a:off x="1272619" y="305273"/>
          <a:ext cx="4138367" cy="701675"/>
        </p:xfrm>
        <a:graphic>
          <a:graphicData uri="http://schemas.openxmlformats.org/presentationml/2006/ole">
            <mc:AlternateContent xmlns:mc="http://schemas.openxmlformats.org/markup-compatibility/2006">
              <mc:Choice xmlns:v="urn:schemas-microsoft-com:vml" Requires="v">
                <p:oleObj spid="_x0000_s8206" name="Equation" r:id="rId3" imgW="1244600" imgH="241300" progId="Equation.3">
                  <p:embed/>
                </p:oleObj>
              </mc:Choice>
              <mc:Fallback>
                <p:oleObj name="Equation" r:id="rId3" imgW="1244600" imgH="2413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2619" y="305273"/>
                        <a:ext cx="4138367" cy="701675"/>
                      </a:xfrm>
                      <a:prstGeom prst="rect">
                        <a:avLst/>
                      </a:prstGeom>
                      <a:noFill/>
                    </p:spPr>
                  </p:pic>
                </p:oleObj>
              </mc:Fallback>
            </mc:AlternateContent>
          </a:graphicData>
        </a:graphic>
      </p:graphicFrame>
      <p:graphicFrame>
        <p:nvGraphicFramePr>
          <p:cNvPr id="3" name="Объект 2">
            <a:extLst>
              <a:ext uri="{FF2B5EF4-FFF2-40B4-BE49-F238E27FC236}">
                <a16:creationId xmlns:a16="http://schemas.microsoft.com/office/drawing/2014/main" id="{DEE340B3-3163-4950-A937-23A11B67293A}"/>
              </a:ext>
            </a:extLst>
          </p:cNvPr>
          <p:cNvGraphicFramePr>
            <a:graphicFrameLocks noChangeAspect="1"/>
          </p:cNvGraphicFramePr>
          <p:nvPr>
            <p:extLst>
              <p:ext uri="{D42A27DB-BD31-4B8C-83A1-F6EECF244321}">
                <p14:modId xmlns:p14="http://schemas.microsoft.com/office/powerpoint/2010/main" val="461167444"/>
              </p:ext>
            </p:extLst>
          </p:nvPr>
        </p:nvGraphicFramePr>
        <p:xfrm>
          <a:off x="1414019" y="1157022"/>
          <a:ext cx="5580669" cy="816041"/>
        </p:xfrm>
        <a:graphic>
          <a:graphicData uri="http://schemas.openxmlformats.org/presentationml/2006/ole">
            <mc:AlternateContent xmlns:mc="http://schemas.openxmlformats.org/markup-compatibility/2006">
              <mc:Choice xmlns:v="urn:schemas-microsoft-com:vml" Requires="v">
                <p:oleObj spid="_x0000_s8207" name="Equation" r:id="rId5" imgW="1536700" imgH="241300" progId="Equation.3">
                  <p:embed/>
                </p:oleObj>
              </mc:Choice>
              <mc:Fallback>
                <p:oleObj name="Equation" r:id="rId5" imgW="1536700" imgH="2413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4019" y="1157022"/>
                        <a:ext cx="5580669" cy="816041"/>
                      </a:xfrm>
                      <a:prstGeom prst="rect">
                        <a:avLst/>
                      </a:prstGeom>
                      <a:noFill/>
                    </p:spPr>
                  </p:pic>
                </p:oleObj>
              </mc:Fallback>
            </mc:AlternateContent>
          </a:graphicData>
        </a:graphic>
      </p:graphicFrame>
      <p:sp>
        <p:nvSpPr>
          <p:cNvPr id="4" name="Rectangle 3">
            <a:extLst>
              <a:ext uri="{FF2B5EF4-FFF2-40B4-BE49-F238E27FC236}">
                <a16:creationId xmlns:a16="http://schemas.microsoft.com/office/drawing/2014/main" id="{A21613F5-C90D-4F2F-B220-0EB481A016B0}"/>
              </a:ext>
            </a:extLst>
          </p:cNvPr>
          <p:cNvSpPr>
            <a:spLocks noChangeArrowheads="1"/>
          </p:cNvSpPr>
          <p:nvPr/>
        </p:nvSpPr>
        <p:spPr bwMode="auto">
          <a:xfrm>
            <a:off x="593889" y="1809946"/>
            <a:ext cx="849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5" name="Rectangle 4">
            <a:extLst>
              <a:ext uri="{FF2B5EF4-FFF2-40B4-BE49-F238E27FC236}">
                <a16:creationId xmlns:a16="http://schemas.microsoft.com/office/drawing/2014/main" id="{AAE60A7F-6972-4050-BFF7-52A0BE053516}"/>
              </a:ext>
            </a:extLst>
          </p:cNvPr>
          <p:cNvSpPr>
            <a:spLocks noChangeArrowheads="1"/>
          </p:cNvSpPr>
          <p:nvPr/>
        </p:nvSpPr>
        <p:spPr bwMode="auto">
          <a:xfrm>
            <a:off x="593888" y="1807714"/>
            <a:ext cx="11321591"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ru-RU" altLang="ru-RU" sz="800" b="0" i="0" u="none" strike="noStrike" cap="none" normalizeH="0" baseline="0" dirty="0">
              <a:ln>
                <a:noFill/>
              </a:ln>
              <a:solidFill>
                <a:schemeClr val="tx1"/>
              </a:solidFill>
              <a:effectLst/>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Аgаr vintlаr vа nаsоs kоrpusi оrаsidаgi rаdiаl tirqishlаrdаn suyuqlikning sirqib ketishini </a:t>
            </a:r>
            <a:r>
              <a:rPr kumimoji="0" lang="uz-Cyrl-UZ" altLang="ru-RU"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η</a:t>
            </a:r>
            <a:r>
              <a:rPr kumimoji="0" lang="uz-Cyrl-UZ" altLang="ru-RU" sz="2400" b="0" i="0"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hisоbgа оlsа,  vintli nаsоslаrning аmаliy so’rishi</a:t>
            </a:r>
            <a:endParaRPr kumimoji="0" lang="ru-RU" altLang="ru-RU" sz="2400" b="0" i="0" u="none" strike="noStrike" cap="none" normalizeH="0" baseline="0" dirty="0">
              <a:ln>
                <a:noFill/>
              </a:ln>
              <a:solidFill>
                <a:schemeClr val="tx1"/>
              </a:solidFill>
              <a:effectLst/>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24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3B6826-3A5E-42FC-9871-1E499476DE86}"/>
              </a:ext>
            </a:extLst>
          </p:cNvPr>
          <p:cNvSpPr>
            <a:spLocks noChangeArrowheads="1"/>
          </p:cNvSpPr>
          <p:nvPr/>
        </p:nvSpPr>
        <p:spPr bwMode="auto">
          <a:xfrm>
            <a:off x="6994688" y="1320735"/>
            <a:ext cx="228128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ru-RU" altLang="ru-RU" sz="800" b="0" i="0" u="none" strike="noStrike" cap="none" normalizeH="0" baseline="0" dirty="0">
              <a:ln>
                <a:noFill/>
              </a:ln>
              <a:solidFill>
                <a:schemeClr val="tx1"/>
              </a:solidFill>
              <a:effectLst/>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gа teng bo’lаdi.</a:t>
            </a:r>
            <a:endParaRPr kumimoji="0" lang="uz-Cyrl-UZ" altLang="ru-RU"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7387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a:spLocks noGrp="1"/>
          </p:cNvSpPr>
          <p:nvPr>
            <p:ph idx="1"/>
          </p:nvPr>
        </p:nvSpPr>
        <p:spPr>
          <a:xfrm>
            <a:off x="519953" y="764704"/>
            <a:ext cx="11152094" cy="5631904"/>
          </a:xfrm>
        </p:spPr>
        <p:txBody>
          <a:bodyPr>
            <a:normAutofit/>
          </a:bodyPr>
          <a:lstStyle/>
          <a:p>
            <a:pPr marL="0" indent="0">
              <a:buNone/>
            </a:pPr>
            <a:r>
              <a:rPr lang="en-US" sz="2400" dirty="0" err="1">
                <a:latin typeface="Times New Roman" pitchFamily="18" charset="0"/>
                <a:cs typeface="Times New Roman" pitchFamily="18" charset="0"/>
              </a:rPr>
              <a:t>Shiberli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plastinkali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nasoslar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ikki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undan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ortiq</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plastinali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bo’lishi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mumkin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Shiberli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nasoslarda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nasos</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rotorini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tomoni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statorga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tegib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turishi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kerak</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chunki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o’sha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tegib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turgan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qismi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so’rish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quvurini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bosimli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quvurdan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ajratib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turuvchi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qismi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xam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xisoblanadi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Shiberli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nasoslar</a:t>
            </a: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14 </a:t>
            </a:r>
            <a:r>
              <a:rPr lang="en-US" sz="2400" dirty="0" err="1">
                <a:solidFill>
                  <a:srgbClr val="FF0000"/>
                </a:solidFill>
                <a:latin typeface="Times New Roman" pitchFamily="18" charset="0"/>
                <a:cs typeface="Times New Roman" pitchFamily="18" charset="0"/>
              </a:rPr>
              <a:t>MPa</a:t>
            </a:r>
            <a:r>
              <a:rPr lang="en-US" sz="2400" dirty="0">
                <a:solidFill>
                  <a:srgbClr val="FF0000"/>
                </a:solidFill>
                <a:latin typeface="Times New Roman" pitchFamily="18" charset="0"/>
                <a:cs typeface="Times New Roman" pitchFamily="18" charset="0"/>
              </a:rPr>
              <a:t> </a:t>
            </a:r>
            <a:r>
              <a:rPr lang="en-US" sz="2400" dirty="0" err="1">
                <a:latin typeface="Times New Roman" pitchFamily="18" charset="0"/>
                <a:cs typeface="Times New Roman" pitchFamily="18" charset="0"/>
              </a:rPr>
              <a:t>bosim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bilan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ishlaydi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aylanish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chastotasi</a:t>
            </a: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1000-1500 </a:t>
            </a:r>
            <a:r>
              <a:rPr lang="en-US" sz="2400" dirty="0" err="1">
                <a:solidFill>
                  <a:srgbClr val="FF0000"/>
                </a:solidFill>
                <a:latin typeface="Times New Roman" pitchFamily="18" charset="0"/>
                <a:cs typeface="Times New Roman" pitchFamily="18" charset="0"/>
              </a:rPr>
              <a:t>ayl</a:t>
            </a:r>
            <a:r>
              <a:rPr lang="en-US" sz="2400" dirty="0">
                <a:solidFill>
                  <a:srgbClr val="FF0000"/>
                </a:solidFill>
                <a:latin typeface="Times New Roman" pitchFamily="18" charset="0"/>
                <a:cs typeface="Times New Roman" pitchFamily="18" charset="0"/>
              </a:rPr>
              <a:t>/min </a:t>
            </a:r>
            <a:r>
              <a:rPr lang="en-US" sz="2400" dirty="0" err="1">
                <a:latin typeface="Times New Roman" pitchFamily="18" charset="0"/>
                <a:cs typeface="Times New Roman" pitchFamily="18" charset="0"/>
              </a:rPr>
              <a:t>orasida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ishlatilishi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tavsiya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etiladi</a:t>
            </a:r>
            <a:r>
              <a:rPr lang="en-US" sz="2400" dirty="0">
                <a:latin typeface="Times New Roman" pitchFamily="18" charset="0"/>
                <a:cs typeface="Times New Roman" pitchFamily="18" charset="0"/>
              </a:rPr>
              <a:t>.</a:t>
            </a:r>
            <a:endParaRPr lang="ru-RU" sz="2400" dirty="0">
              <a:latin typeface="Times New Roman" pitchFamily="18" charset="0"/>
              <a:cs typeface="Times New Roman" pitchFamily="18" charset="0"/>
            </a:endParaRPr>
          </a:p>
        </p:txBody>
      </p:sp>
      <p:sp>
        <p:nvSpPr>
          <p:cNvPr id="5" name="Прямоугольник 4"/>
          <p:cNvSpPr/>
          <p:nvPr/>
        </p:nvSpPr>
        <p:spPr>
          <a:xfrm>
            <a:off x="4091000" y="76281"/>
            <a:ext cx="3384376" cy="4320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i="1" u="sng" dirty="0" err="1">
                <a:solidFill>
                  <a:srgbClr val="FF0000"/>
                </a:solidFill>
              </a:rPr>
              <a:t>Shiberli</a:t>
            </a:r>
            <a:r>
              <a:rPr lang="en-US" sz="2400" b="1" i="1" u="sng" dirty="0">
                <a:solidFill>
                  <a:srgbClr val="FF0000"/>
                </a:solidFill>
              </a:rPr>
              <a:t> </a:t>
            </a:r>
            <a:r>
              <a:rPr lang="en-US" sz="2400" b="1" i="1" u="sng" dirty="0" err="1">
                <a:solidFill>
                  <a:srgbClr val="FF0000"/>
                </a:solidFill>
              </a:rPr>
              <a:t>nasoslar</a:t>
            </a:r>
            <a:endParaRPr lang="ru-RU" sz="2400" b="1" i="1" u="sng" dirty="0">
              <a:solidFill>
                <a:srgbClr val="FF0000"/>
              </a:solidFill>
            </a:endParaRPr>
          </a:p>
        </p:txBody>
      </p:sp>
      <p:pic>
        <p:nvPicPr>
          <p:cNvPr id="1026" name="Picture 2" descr="C:\Documents and Settings\User\Рабочий стол\Новая папка (4)\anim.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2681" y="3905367"/>
            <a:ext cx="2109725" cy="24012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 y="3905367"/>
            <a:ext cx="1946118" cy="240124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Documents and Settings\User\Рабочий стол\VaneBlower.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62525" y="3833442"/>
            <a:ext cx="2438400" cy="24012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3771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81318" y="620688"/>
            <a:ext cx="9539826" cy="3384376"/>
          </a:xfrm>
        </p:spPr>
        <p:txBody>
          <a:bodyPr>
            <a:normAutofit fontScale="92500" lnSpcReduction="20000"/>
          </a:bodyPr>
          <a:lstStyle/>
          <a:p>
            <a:pPr marL="0" indent="0">
              <a:buNone/>
            </a:pPr>
            <a:r>
              <a:rPr lang="en-US" sz="1800" dirty="0" err="1"/>
              <a:t>Shiberli</a:t>
            </a:r>
            <a:r>
              <a:rPr lang="en-US" sz="1800" dirty="0"/>
              <a:t> </a:t>
            </a:r>
            <a:r>
              <a:rPr lang="en-US" sz="1800" dirty="0" err="1"/>
              <a:t>nasoslar</a:t>
            </a:r>
            <a:r>
              <a:rPr lang="en-US" sz="1800" dirty="0"/>
              <a:t> </a:t>
            </a:r>
            <a:r>
              <a:rPr lang="en-US" sz="1800" dirty="0" err="1"/>
              <a:t>shesternyali</a:t>
            </a:r>
            <a:r>
              <a:rPr lang="en-US" sz="1800" dirty="0"/>
              <a:t> </a:t>
            </a:r>
            <a:r>
              <a:rPr lang="en-US" sz="1800" dirty="0" err="1"/>
              <a:t>nasoslarga</a:t>
            </a:r>
            <a:r>
              <a:rPr lang="en-US" sz="1800" dirty="0"/>
              <a:t> </a:t>
            </a:r>
            <a:r>
              <a:rPr lang="en-US" sz="1800" dirty="0" err="1"/>
              <a:t>nisbatan</a:t>
            </a:r>
            <a:r>
              <a:rPr lang="en-US" sz="1800" dirty="0"/>
              <a:t> </a:t>
            </a:r>
            <a:r>
              <a:rPr lang="en-US" sz="1800" dirty="0" err="1"/>
              <a:t>uzatishi</a:t>
            </a:r>
            <a:r>
              <a:rPr lang="en-US" sz="1800" dirty="0"/>
              <a:t> </a:t>
            </a:r>
            <a:r>
              <a:rPr lang="en-US" sz="1800" dirty="0" err="1"/>
              <a:t>tekisroq</a:t>
            </a:r>
            <a:r>
              <a:rPr lang="en-US" sz="1800" dirty="0"/>
              <a:t> </a:t>
            </a:r>
            <a:r>
              <a:rPr lang="en-US" sz="1800" dirty="0" err="1"/>
              <a:t>va</a:t>
            </a:r>
            <a:r>
              <a:rPr lang="en-US" sz="1800" dirty="0"/>
              <a:t> </a:t>
            </a:r>
            <a:r>
              <a:rPr lang="en-US" sz="1800" dirty="0" err="1"/>
              <a:t>porshenli</a:t>
            </a:r>
            <a:r>
              <a:rPr lang="en-US" sz="1800" dirty="0"/>
              <a:t> </a:t>
            </a:r>
            <a:r>
              <a:rPr lang="en-US" sz="1800" dirty="0" err="1"/>
              <a:t>nasoslarga</a:t>
            </a:r>
            <a:r>
              <a:rPr lang="en-US" sz="1800" dirty="0"/>
              <a:t> </a:t>
            </a:r>
            <a:r>
              <a:rPr lang="en-US" sz="1800" dirty="0" err="1"/>
              <a:t>nisbatan</a:t>
            </a:r>
            <a:r>
              <a:rPr lang="en-US" sz="1800" dirty="0"/>
              <a:t> </a:t>
            </a:r>
            <a:r>
              <a:rPr lang="en-US" sz="1800" dirty="0" err="1"/>
              <a:t>arzonroq</a:t>
            </a:r>
            <a:r>
              <a:rPr lang="en-US" sz="1800" dirty="0"/>
              <a:t>.</a:t>
            </a:r>
          </a:p>
          <a:p>
            <a:pPr marL="0" indent="0">
              <a:buNone/>
            </a:pPr>
            <a:r>
              <a:rPr lang="en-US" sz="1800" dirty="0" err="1">
                <a:solidFill>
                  <a:srgbClr val="FF0000"/>
                </a:solidFill>
              </a:rPr>
              <a:t>Avzalliklari</a:t>
            </a:r>
            <a:r>
              <a:rPr lang="en-US" sz="1800" dirty="0">
                <a:solidFill>
                  <a:srgbClr val="FF0000"/>
                </a:solidFill>
              </a:rPr>
              <a:t>:</a:t>
            </a:r>
          </a:p>
          <a:p>
            <a:r>
              <a:rPr lang="en-US" sz="1800" dirty="0" err="1"/>
              <a:t>Uzatishni</a:t>
            </a:r>
            <a:r>
              <a:rPr lang="en-US" sz="1800" dirty="0"/>
              <a:t> </a:t>
            </a:r>
            <a:r>
              <a:rPr lang="en-US" sz="1800" dirty="0" err="1"/>
              <a:t>tekisligi</a:t>
            </a:r>
            <a:endParaRPr lang="en-US" sz="1800" dirty="0"/>
          </a:p>
          <a:p>
            <a:r>
              <a:rPr lang="en-US" sz="1800" dirty="0" err="1"/>
              <a:t>Shovqinsiz</a:t>
            </a:r>
            <a:r>
              <a:rPr lang="en-US" sz="1800" dirty="0"/>
              <a:t> </a:t>
            </a:r>
            <a:r>
              <a:rPr lang="en-US" sz="1800" dirty="0" err="1"/>
              <a:t>ishlashi</a:t>
            </a:r>
            <a:endParaRPr lang="en-US" sz="1800" dirty="0"/>
          </a:p>
          <a:p>
            <a:r>
              <a:rPr lang="en-US" sz="1800" dirty="0" err="1"/>
              <a:t>Boshqaruvchanligi</a:t>
            </a:r>
            <a:r>
              <a:rPr lang="en-US" sz="1800" dirty="0"/>
              <a:t> </a:t>
            </a:r>
            <a:r>
              <a:rPr lang="en-US" sz="1800" dirty="0" err="1"/>
              <a:t>yuqoriligi</a:t>
            </a:r>
            <a:r>
              <a:rPr lang="en-US" sz="1800" dirty="0"/>
              <a:t> </a:t>
            </a:r>
            <a:r>
              <a:rPr lang="en-US" sz="1800" dirty="0" err="1"/>
              <a:t>va</a:t>
            </a:r>
            <a:r>
              <a:rPr lang="en-US" sz="1800" dirty="0"/>
              <a:t> </a:t>
            </a:r>
            <a:r>
              <a:rPr lang="en-US" sz="1800" dirty="0" err="1"/>
              <a:t>xarakteristikasini</a:t>
            </a:r>
            <a:r>
              <a:rPr lang="en-US" sz="1800" dirty="0"/>
              <a:t> </a:t>
            </a:r>
            <a:r>
              <a:rPr lang="en-US" sz="1800" dirty="0" err="1"/>
              <a:t>yaxshiligi</a:t>
            </a:r>
            <a:endParaRPr lang="en-US" sz="1800" dirty="0"/>
          </a:p>
          <a:p>
            <a:pPr marL="0" indent="0">
              <a:buNone/>
            </a:pPr>
            <a:r>
              <a:rPr lang="en-US" sz="1800" dirty="0" err="1">
                <a:solidFill>
                  <a:srgbClr val="FF0000"/>
                </a:solidFill>
              </a:rPr>
              <a:t>Kamchiliklari</a:t>
            </a:r>
            <a:r>
              <a:rPr lang="en-US" sz="1800" dirty="0">
                <a:solidFill>
                  <a:srgbClr val="FF0000"/>
                </a:solidFill>
              </a:rPr>
              <a:t>:</a:t>
            </a:r>
          </a:p>
          <a:p>
            <a:r>
              <a:rPr lang="en-US" sz="1800" dirty="0" err="1"/>
              <a:t>Konstruksiyasini</a:t>
            </a:r>
            <a:r>
              <a:rPr lang="en-US" sz="1800" dirty="0"/>
              <a:t> </a:t>
            </a:r>
            <a:r>
              <a:rPr lang="en-US" sz="1800" dirty="0" err="1"/>
              <a:t>qiyinligi</a:t>
            </a:r>
            <a:endParaRPr lang="en-US" sz="1800" dirty="0"/>
          </a:p>
          <a:p>
            <a:r>
              <a:rPr lang="en-US" sz="1800" dirty="0" err="1"/>
              <a:t>Ta’mirlashga</a:t>
            </a:r>
            <a:r>
              <a:rPr lang="en-US" sz="1800" dirty="0"/>
              <a:t> </a:t>
            </a:r>
            <a:r>
              <a:rPr lang="en-US" sz="1800" dirty="0" err="1"/>
              <a:t>chidamsizligi</a:t>
            </a:r>
            <a:endParaRPr lang="en-US" sz="1800" dirty="0"/>
          </a:p>
          <a:p>
            <a:r>
              <a:rPr lang="en-US" sz="1800" dirty="0" err="1"/>
              <a:t>Ishchi</a:t>
            </a:r>
            <a:r>
              <a:rPr lang="en-US" sz="1800" dirty="0"/>
              <a:t> </a:t>
            </a:r>
            <a:r>
              <a:rPr lang="en-US" sz="1800" dirty="0" err="1"/>
              <a:t>bosimining</a:t>
            </a:r>
            <a:r>
              <a:rPr lang="en-US" sz="1800" dirty="0"/>
              <a:t> </a:t>
            </a:r>
            <a:r>
              <a:rPr lang="en-US" sz="1800" dirty="0" err="1"/>
              <a:t>pastligi</a:t>
            </a:r>
            <a:endParaRPr lang="ru-RU" sz="1800" dirty="0"/>
          </a:p>
        </p:txBody>
      </p:sp>
      <p:pic>
        <p:nvPicPr>
          <p:cNvPr id="8195" name="Picture 3" descr="C:\Documents and Settings\User\Рабочий стол\wib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5" y="2792066"/>
            <a:ext cx="441005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24" y="4077072"/>
            <a:ext cx="5149625" cy="25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a16="http://schemas.microsoft.com/office/drawing/2014/main" id="{9B9873E9-6F99-4417-B1BD-BEC34DE2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224" y="4229472"/>
            <a:ext cx="5149625" cy="25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1600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A3C93421-D448-4194-B617-6612B0BA05AD}"/>
              </a:ext>
            </a:extLst>
          </p:cNvPr>
          <p:cNvSpPr>
            <a:spLocks noGrp="1"/>
          </p:cNvSpPr>
          <p:nvPr>
            <p:ph type="ctrTitle"/>
          </p:nvPr>
        </p:nvSpPr>
        <p:spPr>
          <a:xfrm>
            <a:off x="1507067" y="286603"/>
            <a:ext cx="7766936" cy="1678675"/>
          </a:xfrm>
        </p:spPr>
        <p:txBody>
          <a:bodyPr>
            <a:normAutofit/>
          </a:bodyPr>
          <a:lstStyle/>
          <a:p>
            <a:pPr algn="ctr"/>
            <a:r>
              <a:rPr lang="en-US" altLang="ru-RU" sz="3200" b="1" dirty="0" err="1">
                <a:solidFill>
                  <a:schemeClr val="tx1"/>
                </a:solidFill>
                <a:latin typeface="Times New Roman" panose="02020603050405020304" pitchFamily="18" charset="0"/>
                <a:cs typeface="Times New Roman" panose="02020603050405020304" pitchFamily="18" charset="0"/>
              </a:rPr>
              <a:t>Rotasion</a:t>
            </a:r>
            <a:r>
              <a:rPr lang="en-US" altLang="ru-RU" sz="3200" b="1" dirty="0">
                <a:solidFill>
                  <a:schemeClr val="tx1"/>
                </a:solidFill>
                <a:latin typeface="Times New Roman" panose="02020603050405020304" pitchFamily="18" charset="0"/>
                <a:cs typeface="Times New Roman" panose="02020603050405020304" pitchFamily="18" charset="0"/>
              </a:rPr>
              <a:t> </a:t>
            </a:r>
            <a:r>
              <a:rPr lang="en-US" altLang="ru-RU" sz="3200" b="1" dirty="0" err="1">
                <a:solidFill>
                  <a:schemeClr val="tx1"/>
                </a:solidFill>
                <a:latin typeface="Times New Roman" panose="02020603050405020304" pitchFamily="18" charset="0"/>
                <a:cs typeface="Times New Roman" panose="02020603050405020304" pitchFamily="18" charset="0"/>
              </a:rPr>
              <a:t>va</a:t>
            </a:r>
            <a:r>
              <a:rPr lang="en-US" altLang="ru-RU" sz="3200" b="1" dirty="0">
                <a:solidFill>
                  <a:schemeClr val="tx1"/>
                </a:solidFill>
                <a:latin typeface="Times New Roman" panose="02020603050405020304" pitchFamily="18" charset="0"/>
                <a:cs typeface="Times New Roman" panose="02020603050405020304" pitchFamily="18" charset="0"/>
              </a:rPr>
              <a:t> </a:t>
            </a:r>
            <a:r>
              <a:rPr lang="en-US" altLang="ru-RU" sz="3200" b="1" dirty="0" err="1">
                <a:solidFill>
                  <a:schemeClr val="tx1"/>
                </a:solidFill>
                <a:latin typeface="Times New Roman" panose="02020603050405020304" pitchFamily="18" charset="0"/>
                <a:cs typeface="Times New Roman" panose="02020603050405020304" pitchFamily="18" charset="0"/>
              </a:rPr>
              <a:t>boshqa</a:t>
            </a:r>
            <a:r>
              <a:rPr lang="en-US" altLang="ru-RU" sz="3200" b="1" dirty="0">
                <a:solidFill>
                  <a:schemeClr val="tx1"/>
                </a:solidFill>
                <a:latin typeface="Times New Roman" panose="02020603050405020304" pitchFamily="18" charset="0"/>
                <a:cs typeface="Times New Roman" panose="02020603050405020304" pitchFamily="18" charset="0"/>
              </a:rPr>
              <a:t>  </a:t>
            </a:r>
            <a:r>
              <a:rPr lang="en-US" altLang="ru-RU" sz="3200" b="1" dirty="0" err="1">
                <a:solidFill>
                  <a:schemeClr val="tx1"/>
                </a:solidFill>
                <a:latin typeface="Times New Roman" panose="02020603050405020304" pitchFamily="18" charset="0"/>
                <a:cs typeface="Times New Roman" panose="02020603050405020304" pitchFamily="18" charset="0"/>
              </a:rPr>
              <a:t>tipdagi</a:t>
            </a:r>
            <a:r>
              <a:rPr lang="en-US" altLang="ru-RU" sz="3200" b="1" dirty="0">
                <a:solidFill>
                  <a:schemeClr val="tx1"/>
                </a:solidFill>
                <a:latin typeface="Times New Roman" panose="02020603050405020304" pitchFamily="18" charset="0"/>
                <a:cs typeface="Times New Roman" panose="02020603050405020304" pitchFamily="18" charset="0"/>
              </a:rPr>
              <a:t> </a:t>
            </a:r>
            <a:r>
              <a:rPr lang="en-US" altLang="ru-RU" sz="3200" b="1" dirty="0" err="1">
                <a:solidFill>
                  <a:schemeClr val="tx1"/>
                </a:solidFill>
                <a:latin typeface="Times New Roman" panose="02020603050405020304" pitchFamily="18" charset="0"/>
                <a:cs typeface="Times New Roman" panose="02020603050405020304" pitchFamily="18" charset="0"/>
              </a:rPr>
              <a:t>nasoslar</a:t>
            </a:r>
            <a:r>
              <a:rPr lang="en-US" altLang="ru-RU" sz="3200" b="1" dirty="0">
                <a:solidFill>
                  <a:schemeClr val="tx1"/>
                </a:solidFill>
                <a:latin typeface="Times New Roman" panose="02020603050405020304" pitchFamily="18" charset="0"/>
                <a:cs typeface="Times New Roman" panose="02020603050405020304" pitchFamily="18" charset="0"/>
              </a:rPr>
              <a:t> </a:t>
            </a:r>
            <a:endParaRPr lang="ru-RU" altLang="ru-RU" sz="3200" b="1" dirty="0">
              <a:solidFill>
                <a:schemeClr val="tx1"/>
              </a:solidFill>
              <a:latin typeface="Times New Roman" panose="02020603050405020304" pitchFamily="18" charset="0"/>
              <a:cs typeface="Times New Roman" panose="02020603050405020304" pitchFamily="18" charset="0"/>
            </a:endParaRPr>
          </a:p>
        </p:txBody>
      </p:sp>
      <p:sp>
        <p:nvSpPr>
          <p:cNvPr id="7" name="Объект 6">
            <a:extLst>
              <a:ext uri="{FF2B5EF4-FFF2-40B4-BE49-F238E27FC236}">
                <a16:creationId xmlns:a16="http://schemas.microsoft.com/office/drawing/2014/main" id="{82AC2761-C3BC-8A83-B481-19EBB2A6D0A8}"/>
              </a:ext>
            </a:extLst>
          </p:cNvPr>
          <p:cNvSpPr>
            <a:spLocks noGrp="1"/>
          </p:cNvSpPr>
          <p:nvPr>
            <p:ph type="subTitle" idx="1"/>
          </p:nvPr>
        </p:nvSpPr>
        <p:spPr>
          <a:xfrm>
            <a:off x="1507067" y="2169995"/>
            <a:ext cx="7766936" cy="3438326"/>
          </a:xfrm>
        </p:spPr>
        <p:txBody>
          <a:bodyPr>
            <a:normAutofit fontScale="32500" lnSpcReduction="20000"/>
          </a:bodyPr>
          <a:lstStyle/>
          <a:p>
            <a:pPr algn="ctr"/>
            <a:r>
              <a:rPr lang="uz-Cyrl-UZ" sz="6000" b="1" dirty="0">
                <a:solidFill>
                  <a:schemeClr val="tx1"/>
                </a:solidFill>
                <a:latin typeface="Times New Roman" panose="02020603050405020304" pitchFamily="18" charset="0"/>
                <a:cs typeface="Times New Roman" panose="02020603050405020304" pitchFamily="18" charset="0"/>
              </a:rPr>
              <a:t>Reja:</a:t>
            </a:r>
            <a:endParaRPr lang="ru-RU" sz="6000" b="1" dirty="0">
              <a:solidFill>
                <a:schemeClr val="tx1"/>
              </a:solidFill>
              <a:latin typeface="Times New Roman" panose="02020603050405020304" pitchFamily="18" charset="0"/>
              <a:cs typeface="Times New Roman" panose="02020603050405020304" pitchFamily="18" charset="0"/>
            </a:endParaRPr>
          </a:p>
          <a:p>
            <a:r>
              <a:rPr lang="uz-Cyrl-UZ" sz="6000" b="1" dirty="0">
                <a:solidFill>
                  <a:schemeClr val="tx1"/>
                </a:solidFill>
                <a:latin typeface="Times New Roman" panose="02020603050405020304" pitchFamily="18" charset="0"/>
                <a:cs typeface="Times New Roman" panose="02020603050405020304" pitchFamily="18" charset="0"/>
              </a:rPr>
              <a:t> </a:t>
            </a:r>
            <a:endParaRPr lang="ru-RU" sz="6000" b="1" dirty="0">
              <a:solidFill>
                <a:schemeClr val="tx1"/>
              </a:solidFill>
              <a:latin typeface="Times New Roman" panose="02020603050405020304" pitchFamily="18" charset="0"/>
              <a:cs typeface="Times New Roman" panose="02020603050405020304" pitchFamily="18" charset="0"/>
            </a:endParaRPr>
          </a:p>
          <a:p>
            <a:r>
              <a:rPr lang="uz-Cyrl-UZ" sz="6000" b="1" dirty="0">
                <a:solidFill>
                  <a:schemeClr val="tx1"/>
                </a:solidFill>
                <a:latin typeface="Times New Roman" panose="02020603050405020304" pitchFamily="18" charset="0"/>
                <a:cs typeface="Times New Roman" panose="02020603050405020304" pitchFamily="18" charset="0"/>
              </a:rPr>
              <a:t> </a:t>
            </a:r>
            <a:endParaRPr lang="ru-RU" sz="6000" b="1" dirty="0">
              <a:solidFill>
                <a:schemeClr val="tx1"/>
              </a:solidFill>
              <a:latin typeface="Times New Roman" panose="02020603050405020304" pitchFamily="18" charset="0"/>
              <a:cs typeface="Times New Roman" panose="02020603050405020304" pitchFamily="18" charset="0"/>
            </a:endParaRPr>
          </a:p>
          <a:p>
            <a:pPr lvl="0"/>
            <a:r>
              <a:rPr lang="en-US" sz="6000" b="1" dirty="0">
                <a:solidFill>
                  <a:schemeClr val="tx1"/>
                </a:solidFill>
                <a:latin typeface="Times New Roman" panose="02020603050405020304" pitchFamily="18" charset="0"/>
                <a:cs typeface="Times New Roman" panose="02020603050405020304" pitchFamily="18" charset="0"/>
              </a:rPr>
              <a:t>1.</a:t>
            </a:r>
            <a:r>
              <a:rPr lang="uz-Cyrl-UZ" sz="6000" b="1" dirty="0">
                <a:solidFill>
                  <a:schemeClr val="tx1"/>
                </a:solidFill>
                <a:latin typeface="Times New Roman" panose="02020603050405020304" pitchFamily="18" charset="0"/>
                <a:cs typeface="Times New Roman" panose="02020603050405020304" pitchFamily="18" charset="0"/>
              </a:rPr>
              <a:t>Rоtоrli nаsоslаrning tuzilishi vа хоssаlаri</a:t>
            </a:r>
            <a:endParaRPr lang="ru-RU" sz="6000" b="1" dirty="0">
              <a:solidFill>
                <a:schemeClr val="tx1"/>
              </a:solidFill>
              <a:latin typeface="Times New Roman" panose="02020603050405020304" pitchFamily="18" charset="0"/>
              <a:cs typeface="Times New Roman" panose="02020603050405020304" pitchFamily="18" charset="0"/>
            </a:endParaRPr>
          </a:p>
          <a:p>
            <a:pPr lvl="0"/>
            <a:r>
              <a:rPr lang="en-US" sz="6000" b="1" dirty="0">
                <a:solidFill>
                  <a:schemeClr val="tx1"/>
                </a:solidFill>
                <a:latin typeface="Times New Roman" panose="02020603050405020304" pitchFamily="18" charset="0"/>
                <a:cs typeface="Times New Roman" panose="02020603050405020304" pitchFamily="18" charset="0"/>
              </a:rPr>
              <a:t>2.</a:t>
            </a:r>
            <a:r>
              <a:rPr lang="uz-Cyrl-UZ" sz="6000" b="1" dirty="0">
                <a:solidFill>
                  <a:schemeClr val="tx1"/>
                </a:solidFill>
                <a:latin typeface="Times New Roman" panose="02020603050405020304" pitchFamily="18" charset="0"/>
                <a:cs typeface="Times New Roman" panose="02020603050405020304" pitchFamily="18" charset="0"/>
              </a:rPr>
              <a:t>Shesternyali nаsоslаr</a:t>
            </a:r>
            <a:endParaRPr lang="ru-RU" sz="6000" b="1" dirty="0">
              <a:solidFill>
                <a:schemeClr val="tx1"/>
              </a:solidFill>
              <a:latin typeface="Times New Roman" panose="02020603050405020304" pitchFamily="18" charset="0"/>
              <a:cs typeface="Times New Roman" panose="02020603050405020304" pitchFamily="18" charset="0"/>
            </a:endParaRPr>
          </a:p>
          <a:p>
            <a:pPr lvl="0"/>
            <a:r>
              <a:rPr lang="en-US" sz="6000" b="1" dirty="0">
                <a:solidFill>
                  <a:schemeClr val="tx1"/>
                </a:solidFill>
                <a:latin typeface="Times New Roman" panose="02020603050405020304" pitchFamily="18" charset="0"/>
                <a:cs typeface="Times New Roman" panose="02020603050405020304" pitchFamily="18" charset="0"/>
              </a:rPr>
              <a:t>3.</a:t>
            </a:r>
            <a:r>
              <a:rPr lang="uz-Cyrl-UZ" sz="6000" b="1" dirty="0">
                <a:solidFill>
                  <a:schemeClr val="tx1"/>
                </a:solidFill>
                <a:latin typeface="Times New Roman" panose="02020603050405020304" pitchFamily="18" charset="0"/>
                <a:cs typeface="Times New Roman" panose="02020603050405020304" pitchFamily="18" charset="0"/>
              </a:rPr>
              <a:t>Vintli nаsоslаr</a:t>
            </a:r>
            <a:endParaRPr lang="en-US" sz="6000" b="1" dirty="0">
              <a:solidFill>
                <a:schemeClr val="tx1"/>
              </a:solidFill>
              <a:latin typeface="Times New Roman" panose="02020603050405020304" pitchFamily="18" charset="0"/>
              <a:cs typeface="Times New Roman" panose="02020603050405020304" pitchFamily="18" charset="0"/>
            </a:endParaRPr>
          </a:p>
          <a:p>
            <a:r>
              <a:rPr lang="en-US" sz="6000" b="1" dirty="0">
                <a:solidFill>
                  <a:schemeClr val="tx1"/>
                </a:solidFill>
                <a:latin typeface="Times New Roman" panose="02020603050405020304" pitchFamily="18" charset="0"/>
                <a:cs typeface="Times New Roman" panose="02020603050405020304" pitchFamily="18" charset="0"/>
              </a:rPr>
              <a:t>4.Shiberli </a:t>
            </a:r>
            <a:r>
              <a:rPr lang="en-US" sz="6000" b="1" dirty="0" err="1">
                <a:solidFill>
                  <a:schemeClr val="tx1"/>
                </a:solidFill>
                <a:latin typeface="Times New Roman" panose="02020603050405020304" pitchFamily="18" charset="0"/>
                <a:cs typeface="Times New Roman" panose="02020603050405020304" pitchFamily="18" charset="0"/>
              </a:rPr>
              <a:t>nasoslar</a:t>
            </a:r>
            <a:r>
              <a:rPr lang="en-US" sz="6000" b="1" dirty="0">
                <a:solidFill>
                  <a:schemeClr val="tx1"/>
                </a:solidFill>
                <a:latin typeface="Times New Roman" panose="02020603050405020304" pitchFamily="18" charset="0"/>
                <a:cs typeface="Times New Roman" panose="02020603050405020304" pitchFamily="18" charset="0"/>
              </a:rPr>
              <a:t> </a:t>
            </a:r>
          </a:p>
          <a:p>
            <a:endParaRPr lang="ru-RU" sz="2300" b="1" dirty="0">
              <a:solidFill>
                <a:schemeClr val="tx1"/>
              </a:solidFill>
              <a:latin typeface="Times New Roman" panose="02020603050405020304" pitchFamily="18" charset="0"/>
              <a:cs typeface="Times New Roman" panose="02020603050405020304" pitchFamily="18" charset="0"/>
            </a:endParaRPr>
          </a:p>
          <a:p>
            <a:pPr lvl="0"/>
            <a:endParaRPr lang="ru-RU" dirty="0">
              <a:solidFill>
                <a:schemeClr val="tx1"/>
              </a:solidFill>
            </a:endParaRPr>
          </a:p>
          <a:p>
            <a:r>
              <a:rPr lang="en-US" dirty="0">
                <a:solidFill>
                  <a:schemeClr val="tx1"/>
                </a:solidFill>
              </a:rPr>
              <a:t> </a:t>
            </a:r>
            <a:endParaRPr lang="ru-RU" dirty="0">
              <a:solidFill>
                <a:schemeClr val="tx1"/>
              </a:solidFill>
            </a:endParaRPr>
          </a:p>
        </p:txBody>
      </p:sp>
    </p:spTree>
    <p:extLst>
      <p:ext uri="{BB962C8B-B14F-4D97-AF65-F5344CB8AC3E}">
        <p14:creationId xmlns:p14="http://schemas.microsoft.com/office/powerpoint/2010/main" val="692190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a16="http://schemas.microsoft.com/office/drawing/2014/main" id="{32D2EC1E-2492-4CC4-BA17-C99A2B9F12FD}"/>
              </a:ext>
            </a:extLst>
          </p:cNvPr>
          <p:cNvGraphicFramePr>
            <a:graphicFrameLocks noChangeAspect="1"/>
          </p:cNvGraphicFramePr>
          <p:nvPr>
            <p:extLst>
              <p:ext uri="{D42A27DB-BD31-4B8C-83A1-F6EECF244321}">
                <p14:modId xmlns:p14="http://schemas.microsoft.com/office/powerpoint/2010/main" val="676678788"/>
              </p:ext>
            </p:extLst>
          </p:nvPr>
        </p:nvGraphicFramePr>
        <p:xfrm>
          <a:off x="3327661" y="667013"/>
          <a:ext cx="533400" cy="212725"/>
        </p:xfrm>
        <a:graphic>
          <a:graphicData uri="http://schemas.openxmlformats.org/presentationml/2006/ole">
            <mc:AlternateContent xmlns:mc="http://schemas.openxmlformats.org/markup-compatibility/2006">
              <mc:Choice xmlns:v="urn:schemas-microsoft-com:vml" Requires="v">
                <p:oleObj spid="_x0000_s9250" name="Equation" r:id="rId3" imgW="532937" imgH="215713" progId="Equation.3">
                  <p:embed/>
                </p:oleObj>
              </mc:Choice>
              <mc:Fallback>
                <p:oleObj name="Equation" r:id="rId3" imgW="532937" imgH="21571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661" y="667013"/>
                        <a:ext cx="533400" cy="212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Объект 4">
            <a:extLst>
              <a:ext uri="{FF2B5EF4-FFF2-40B4-BE49-F238E27FC236}">
                <a16:creationId xmlns:a16="http://schemas.microsoft.com/office/drawing/2014/main" id="{A5E914BF-7B25-4796-9C4A-D95583CE41AA}"/>
              </a:ext>
            </a:extLst>
          </p:cNvPr>
          <p:cNvGraphicFramePr>
            <a:graphicFrameLocks noChangeAspect="1"/>
          </p:cNvGraphicFramePr>
          <p:nvPr>
            <p:extLst>
              <p:ext uri="{D42A27DB-BD31-4B8C-83A1-F6EECF244321}">
                <p14:modId xmlns:p14="http://schemas.microsoft.com/office/powerpoint/2010/main" val="532551749"/>
              </p:ext>
            </p:extLst>
          </p:nvPr>
        </p:nvGraphicFramePr>
        <p:xfrm>
          <a:off x="852488" y="1475929"/>
          <a:ext cx="8093549" cy="523220"/>
        </p:xfrm>
        <a:graphic>
          <a:graphicData uri="http://schemas.openxmlformats.org/presentationml/2006/ole">
            <mc:AlternateContent xmlns:mc="http://schemas.openxmlformats.org/markup-compatibility/2006">
              <mc:Choice xmlns:v="urn:schemas-microsoft-com:vml" Requires="v">
                <p:oleObj spid="_x0000_s9251" name="Equation" r:id="rId5" imgW="2768400" imgH="203040" progId="Equation.3">
                  <p:embed/>
                </p:oleObj>
              </mc:Choice>
              <mc:Fallback>
                <p:oleObj name="Equation" r:id="rId5" imgW="2768400" imgH="203040" progId="Equation.3">
                  <p:embed/>
                  <p:pic>
                    <p:nvPicPr>
                      <p:cNvPr id="0" name="Object 1"/>
                      <p:cNvPicPr>
                        <a:picLocks noChangeAspect="1" noChangeArrowheads="1"/>
                      </p:cNvPicPr>
                      <p:nvPr/>
                    </p:nvPicPr>
                    <p:blipFill>
                      <a:blip r:embed="rId6"/>
                      <a:srcRect/>
                      <a:stretch>
                        <a:fillRect/>
                      </a:stretch>
                    </p:blipFill>
                    <p:spPr bwMode="auto">
                      <a:xfrm>
                        <a:off x="852488" y="1475929"/>
                        <a:ext cx="8093549" cy="523220"/>
                      </a:xfrm>
                      <a:prstGeom prst="rect">
                        <a:avLst/>
                      </a:prstGeom>
                      <a:noFill/>
                    </p:spPr>
                  </p:pic>
                </p:oleObj>
              </mc:Fallback>
            </mc:AlternateContent>
          </a:graphicData>
        </a:graphic>
      </p:graphicFrame>
      <p:sp>
        <p:nvSpPr>
          <p:cNvPr id="6" name="Rectangle 3">
            <a:extLst>
              <a:ext uri="{FF2B5EF4-FFF2-40B4-BE49-F238E27FC236}">
                <a16:creationId xmlns:a16="http://schemas.microsoft.com/office/drawing/2014/main" id="{55774081-7BA8-4C2B-925A-6621650A1DA9}"/>
              </a:ext>
            </a:extLst>
          </p:cNvPr>
          <p:cNvSpPr>
            <a:spLocks noChangeArrowheads="1"/>
          </p:cNvSpPr>
          <p:nvPr/>
        </p:nvSpPr>
        <p:spPr bwMode="auto">
          <a:xfrm>
            <a:off x="0" y="-15319"/>
            <a:ext cx="11604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Rоtоrli–plаstinkаli nаsоslаrning nаzаriy so’rishini аniqlаsh uchun nаsоs che­k­siz ko’p judа yupqа plаstinkаlаrdаn ibоrаt deb qаbul qilаmiz. 2.37-rаsmdаgi plаs­tinаli nаsоs uchun hisоblаsh sхemаsini chizish mumkin. Bu sхemаdаgi</a:t>
            </a:r>
            <a:r>
              <a:rPr kumimoji="0" lang="en-US"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20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ABE7AC5E-4EE1-4615-B409-4BBBAC243DCC}"/>
              </a:ext>
            </a:extLst>
          </p:cNvPr>
          <p:cNvSpPr>
            <a:spLocks noChangeArrowheads="1"/>
          </p:cNvSpPr>
          <p:nvPr/>
        </p:nvSpPr>
        <p:spPr bwMode="auto">
          <a:xfrm>
            <a:off x="622169" y="978445"/>
            <a:ext cx="402524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uch­burchаgidаn (2.44-rаsm) </a:t>
            </a:r>
            <a:endParaRPr kumimoji="0" lang="ru-RU" altLang="ru-RU" sz="2400" b="0" i="0" u="none" strike="noStrike" cap="none" normalizeH="0" baseline="0" dirty="0">
              <a:ln>
                <a:noFill/>
              </a:ln>
              <a:solidFill>
                <a:schemeClr val="tx1"/>
              </a:solidFill>
              <a:effectLst/>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8F4FD7E-7AEC-4294-81EE-59E5B54D6813}"/>
              </a:ext>
            </a:extLst>
          </p:cNvPr>
          <p:cNvSpPr>
            <a:spLocks noChangeArrowheads="1"/>
          </p:cNvSpPr>
          <p:nvPr/>
        </p:nvSpPr>
        <p:spPr bwMode="auto">
          <a:xfrm>
            <a:off x="201373" y="1403221"/>
            <a:ext cx="4446041" cy="31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ru-RU" sz="1800" b="0" i="0" u="none" strike="noStrike" cap="none" normalizeH="0" baseline="0" dirty="0">
              <a:ln>
                <a:noFill/>
              </a:ln>
              <a:solidFill>
                <a:schemeClr val="tx1"/>
              </a:solidFill>
              <a:effectLst/>
              <a:latin typeface="Arial" panose="020B0604020202020204" pitchFamily="34" charset="0"/>
            </a:endParaRPr>
          </a:p>
        </p:txBody>
      </p:sp>
      <p:pic>
        <p:nvPicPr>
          <p:cNvPr id="9222" name="Picture 6">
            <a:extLst>
              <a:ext uri="{FF2B5EF4-FFF2-40B4-BE49-F238E27FC236}">
                <a16:creationId xmlns:a16="http://schemas.microsoft.com/office/drawing/2014/main" id="{215ADC4B-FE96-4076-BD0B-6ED83EB6F4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881" y="1955829"/>
            <a:ext cx="2771775" cy="191005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Прямоугольник 8">
            <a:extLst>
              <a:ext uri="{FF2B5EF4-FFF2-40B4-BE49-F238E27FC236}">
                <a16:creationId xmlns:a16="http://schemas.microsoft.com/office/drawing/2014/main" id="{6574E6CD-D4DF-446C-A367-233B149D5843}"/>
              </a:ext>
            </a:extLst>
          </p:cNvPr>
          <p:cNvSpPr/>
          <p:nvPr/>
        </p:nvSpPr>
        <p:spPr>
          <a:xfrm>
            <a:off x="3776218" y="1999149"/>
            <a:ext cx="5594025" cy="878895"/>
          </a:xfrm>
          <a:prstGeom prst="rect">
            <a:avLst/>
          </a:prstGeom>
        </p:spPr>
        <p:txBody>
          <a:bodyPr wrap="square">
            <a:spAutoFit/>
          </a:bodyPr>
          <a:lstStyle/>
          <a:p>
            <a:pPr algn="just">
              <a:lnSpc>
                <a:spcPct val="150000"/>
              </a:lnSpc>
              <a:spcAft>
                <a:spcPts val="0"/>
              </a:spcAft>
            </a:pPr>
            <a:r>
              <a:rPr lang="en-US" b="1" dirty="0" err="1">
                <a:latin typeface="Times New Roman" panose="02020603050405020304" pitchFamily="18" charset="0"/>
                <a:ea typeface="Calibri" panose="020F0502020204030204" pitchFamily="34" charset="0"/>
                <a:cs typeface="Times New Roman" panose="02020603050405020304" pitchFamily="18" charset="0"/>
              </a:rPr>
              <a:t>Plastinkali</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nasoslar</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uchun</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ish</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hajmini</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hisoblashga</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doir</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chizma</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Объект 9">
            <a:extLst>
              <a:ext uri="{FF2B5EF4-FFF2-40B4-BE49-F238E27FC236}">
                <a16:creationId xmlns:a16="http://schemas.microsoft.com/office/drawing/2014/main" id="{80493BBA-8A09-489A-A9C8-1439B24F0015}"/>
              </a:ext>
            </a:extLst>
          </p:cNvPr>
          <p:cNvGraphicFramePr>
            <a:graphicFrameLocks noChangeAspect="1"/>
          </p:cNvGraphicFramePr>
          <p:nvPr>
            <p:extLst>
              <p:ext uri="{D42A27DB-BD31-4B8C-83A1-F6EECF244321}">
                <p14:modId xmlns:p14="http://schemas.microsoft.com/office/powerpoint/2010/main" val="3132930553"/>
              </p:ext>
            </p:extLst>
          </p:nvPr>
        </p:nvGraphicFramePr>
        <p:xfrm>
          <a:off x="3861061" y="3589300"/>
          <a:ext cx="2358288" cy="440399"/>
        </p:xfrm>
        <a:graphic>
          <a:graphicData uri="http://schemas.openxmlformats.org/presentationml/2006/ole">
            <mc:AlternateContent xmlns:mc="http://schemas.openxmlformats.org/markup-compatibility/2006">
              <mc:Choice xmlns:v="urn:schemas-microsoft-com:vml" Requires="v">
                <p:oleObj spid="_x0000_s9252" name="Equation" r:id="rId8" imgW="901309" imgH="203112" progId="Equation.3">
                  <p:embed/>
                </p:oleObj>
              </mc:Choice>
              <mc:Fallback>
                <p:oleObj name="Equation" r:id="rId8" imgW="901309" imgH="203112"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1061" y="3589300"/>
                        <a:ext cx="2358288" cy="440399"/>
                      </a:xfrm>
                      <a:prstGeom prst="rect">
                        <a:avLst/>
                      </a:prstGeom>
                      <a:noFill/>
                    </p:spPr>
                  </p:pic>
                </p:oleObj>
              </mc:Fallback>
            </mc:AlternateContent>
          </a:graphicData>
        </a:graphic>
      </p:graphicFrame>
      <p:graphicFrame>
        <p:nvGraphicFramePr>
          <p:cNvPr id="11" name="Объект 10">
            <a:extLst>
              <a:ext uri="{FF2B5EF4-FFF2-40B4-BE49-F238E27FC236}">
                <a16:creationId xmlns:a16="http://schemas.microsoft.com/office/drawing/2014/main" id="{4253C94D-3AB6-462B-BF5E-E0AC1D40BAC4}"/>
              </a:ext>
            </a:extLst>
          </p:cNvPr>
          <p:cNvGraphicFramePr>
            <a:graphicFrameLocks noChangeAspect="1"/>
          </p:cNvGraphicFramePr>
          <p:nvPr>
            <p:extLst>
              <p:ext uri="{D42A27DB-BD31-4B8C-83A1-F6EECF244321}">
                <p14:modId xmlns:p14="http://schemas.microsoft.com/office/powerpoint/2010/main" val="2550606870"/>
              </p:ext>
            </p:extLst>
          </p:nvPr>
        </p:nvGraphicFramePr>
        <p:xfrm>
          <a:off x="803881" y="4146900"/>
          <a:ext cx="8787227" cy="523221"/>
        </p:xfrm>
        <a:graphic>
          <a:graphicData uri="http://schemas.openxmlformats.org/presentationml/2006/ole">
            <mc:AlternateContent xmlns:mc="http://schemas.openxmlformats.org/markup-compatibility/2006">
              <mc:Choice xmlns:v="urn:schemas-microsoft-com:vml" Requires="v">
                <p:oleObj spid="_x0000_s9253" name="Equation" r:id="rId10" imgW="3441700" imgH="203200" progId="Equation.3">
                  <p:embed/>
                </p:oleObj>
              </mc:Choice>
              <mc:Fallback>
                <p:oleObj name="Equation" r:id="rId10" imgW="3441700" imgH="20320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881" y="4146900"/>
                        <a:ext cx="8787227" cy="523221"/>
                      </a:xfrm>
                      <a:prstGeom prst="rect">
                        <a:avLst/>
                      </a:prstGeom>
                      <a:noFill/>
                    </p:spPr>
                  </p:pic>
                </p:oleObj>
              </mc:Fallback>
            </mc:AlternateContent>
          </a:graphicData>
        </a:graphic>
      </p:graphicFrame>
      <p:graphicFrame>
        <p:nvGraphicFramePr>
          <p:cNvPr id="12" name="Объект 11">
            <a:extLst>
              <a:ext uri="{FF2B5EF4-FFF2-40B4-BE49-F238E27FC236}">
                <a16:creationId xmlns:a16="http://schemas.microsoft.com/office/drawing/2014/main" id="{5ED4FBA7-649F-48EE-92DC-84B408474B5E}"/>
              </a:ext>
            </a:extLst>
          </p:cNvPr>
          <p:cNvGraphicFramePr>
            <a:graphicFrameLocks noChangeAspect="1"/>
          </p:cNvGraphicFramePr>
          <p:nvPr>
            <p:extLst>
              <p:ext uri="{D42A27DB-BD31-4B8C-83A1-F6EECF244321}">
                <p14:modId xmlns:p14="http://schemas.microsoft.com/office/powerpoint/2010/main" val="2944107682"/>
              </p:ext>
            </p:extLst>
          </p:nvPr>
        </p:nvGraphicFramePr>
        <p:xfrm>
          <a:off x="803881" y="4732487"/>
          <a:ext cx="2208992" cy="523220"/>
        </p:xfrm>
        <a:graphic>
          <a:graphicData uri="http://schemas.openxmlformats.org/presentationml/2006/ole">
            <mc:AlternateContent xmlns:mc="http://schemas.openxmlformats.org/markup-compatibility/2006">
              <mc:Choice xmlns:v="urn:schemas-microsoft-com:vml" Requires="v">
                <p:oleObj spid="_x0000_s9254" name="Equation" r:id="rId12" imgW="1002865" imgH="203112" progId="Equation.3">
                  <p:embed/>
                </p:oleObj>
              </mc:Choice>
              <mc:Fallback>
                <p:oleObj name="Equation" r:id="rId12" imgW="1002865" imgH="203112"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3881" y="4732487"/>
                        <a:ext cx="2208992" cy="523220"/>
                      </a:xfrm>
                      <a:prstGeom prst="rect">
                        <a:avLst/>
                      </a:prstGeom>
                      <a:noFill/>
                    </p:spPr>
                  </p:pic>
                </p:oleObj>
              </mc:Fallback>
            </mc:AlternateContent>
          </a:graphicData>
        </a:graphic>
      </p:graphicFrame>
      <p:sp>
        <p:nvSpPr>
          <p:cNvPr id="13" name="Rectangle 10">
            <a:extLst>
              <a:ext uri="{FF2B5EF4-FFF2-40B4-BE49-F238E27FC236}">
                <a16:creationId xmlns:a16="http://schemas.microsoft.com/office/drawing/2014/main" id="{17162191-5C14-4A60-8884-82C18AC31E9B}"/>
              </a:ext>
            </a:extLst>
          </p:cNvPr>
          <p:cNvSpPr>
            <a:spLocks noChangeArrowheads="1"/>
          </p:cNvSpPr>
          <p:nvPr/>
        </p:nvSpPr>
        <p:spPr bwMode="auto">
          <a:xfrm>
            <a:off x="3737713" y="2836779"/>
            <a:ext cx="445613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Plаstinkаning ish qismi</a:t>
            </a:r>
            <a:r>
              <a:rPr kumimoji="0" lang="uz-Cyrl-UZ"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ru-RU" altLang="ru-RU" sz="800" b="0" i="0" u="none" strike="noStrike" cap="none" normalizeH="0" baseline="0" dirty="0">
              <a:ln>
                <a:noFill/>
              </a:ln>
              <a:solidFill>
                <a:schemeClr val="tx1"/>
              </a:solidFill>
              <a:effectLst/>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ru-RU"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C7C28800-40D4-4859-A7A9-2E3AAFB528F8}"/>
              </a:ext>
            </a:extLst>
          </p:cNvPr>
          <p:cNvSpPr>
            <a:spLocks noChangeArrowheads="1"/>
          </p:cNvSpPr>
          <p:nvPr/>
        </p:nvSpPr>
        <p:spPr bwMode="auto">
          <a:xfrm>
            <a:off x="3683901" y="4601458"/>
            <a:ext cx="804104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l"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ru-RU" altLang="ru-RU" sz="800" b="0" i="0" u="none" strike="noStrike" cap="none" normalizeH="0" baseline="0" dirty="0">
              <a:ln>
                <a:noFill/>
              </a:ln>
              <a:solidFill>
                <a:schemeClr val="tx1"/>
              </a:solidFill>
              <a:effectLst/>
            </a:endParaRPr>
          </a:p>
          <a:p>
            <a:pPr marL="0" marR="0" lvl="0" indent="180975" algn="l" defTabSz="914400" rtl="0" eaLnBrk="0" fontAlgn="base" latinLnBrk="0" hangingPunct="0">
              <a:lnSpc>
                <a:spcPct val="100000"/>
              </a:lnSpc>
              <a:spcBef>
                <a:spcPct val="0"/>
              </a:spcBef>
              <a:spcAft>
                <a:spcPct val="0"/>
              </a:spcAft>
              <a:buClrTx/>
              <a:buSzTx/>
              <a:buFontTx/>
              <a:buNone/>
              <a:tabLst/>
            </a:pP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bo’lsа, (18.7) ni (18.8) gа qo’yib, quyidаgini hоsil qilаmiz:</a:t>
            </a:r>
            <a:endParaRPr kumimoji="0" lang="ru-RU" altLang="ru-RU" sz="2000" b="0" i="0" u="none" strike="noStrike" cap="none" normalizeH="0" baseline="0" dirty="0">
              <a:ln>
                <a:noFill/>
              </a:ln>
              <a:solidFill>
                <a:schemeClr val="tx1"/>
              </a:solidFill>
              <a:effectLst/>
            </a:endParaRPr>
          </a:p>
          <a:p>
            <a:pPr marL="0" marR="0" lvl="0" indent="180975"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06C8D030-A04D-4780-B5F4-0437A6A83AD3}"/>
              </a:ext>
            </a:extLst>
          </p:cNvPr>
          <p:cNvSpPr>
            <a:spLocks noChangeArrowheads="1"/>
          </p:cNvSpPr>
          <p:nvPr/>
        </p:nvSpPr>
        <p:spPr bwMode="auto">
          <a:xfrm>
            <a:off x="1310326" y="5454779"/>
            <a:ext cx="10105534"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09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80975" algn="just"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ru-RU" altLang="ru-RU" sz="800" b="0" i="0" u="none" strike="noStrike" cap="none" normalizeH="0" baseline="0" dirty="0">
              <a:ln>
                <a:noFill/>
              </a:ln>
              <a:solidFill>
                <a:schemeClr val="tx1"/>
              </a:solidFill>
              <a:effectLst/>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Rоtоrli plаstinkаli nаsоslаrdа </a:t>
            </a:r>
            <a:r>
              <a:rPr kumimoji="0" lang="en-US"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a:t>
            </a:r>
            <a:r>
              <a:rPr kumimoji="0" lang="en-US" altLang="ru-RU"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t>
            </a: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qiymаti judа ki</a:t>
            </a:r>
            <a:r>
              <a:rPr kumimoji="0" lang="en-US"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hkinа, shuningdek</a:t>
            </a:r>
            <a:r>
              <a:rPr kumimoji="0" lang="uz-Cyrl-UZ" altLang="ru-RU"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β ≈</a:t>
            </a:r>
            <a:r>
              <a:rPr kumimoji="0" lang="en-US" altLang="ru-RU"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0</a:t>
            </a:r>
            <a:r>
              <a:rPr kumimoji="0" lang="en-US"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vа </a:t>
            </a:r>
            <a:r>
              <a:rPr kumimoji="0" lang="en-US" altLang="ru-RU"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cosβ ≈ 0</a:t>
            </a: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bo’l</a:t>
            </a:r>
            <a:r>
              <a:rPr kumimoji="0" lang="en-US"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gа</a:t>
            </a:r>
            <a:r>
              <a:rPr kumimoji="0" lang="en-US"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 u</a:t>
            </a:r>
            <a:r>
              <a:rPr kumimoji="0" lang="en-US"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hun:</a:t>
            </a:r>
            <a:endParaRPr kumimoji="0" lang="ru-RU" altLang="ru-RU" sz="2000" b="0" i="0" u="none" strike="noStrike" cap="none" normalizeH="0" baseline="0" dirty="0">
              <a:ln>
                <a:noFill/>
              </a:ln>
              <a:solidFill>
                <a:schemeClr val="tx1"/>
              </a:solidFill>
              <a:effectLst/>
            </a:endParaRPr>
          </a:p>
          <a:p>
            <a:pPr marL="0" marR="0" lvl="0" indent="180975" algn="just" defTabSz="914400" rtl="0" eaLnBrk="0" fontAlgn="base" latinLnBrk="0" hangingPunct="0">
              <a:lnSpc>
                <a:spcPct val="100000"/>
              </a:lnSpc>
              <a:spcBef>
                <a:spcPct val="0"/>
              </a:spcBef>
              <a:spcAft>
                <a:spcPct val="0"/>
              </a:spcAft>
              <a:buClrTx/>
              <a:buSzTx/>
              <a:buFontTx/>
              <a:buNone/>
              <a:tabLst/>
            </a:pPr>
            <a:r>
              <a:rPr kumimoji="0" lang="uz-Cyrl-UZ" altLang="ru-RU"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uz-Cyrl-UZ" altLang="ru-RU"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1429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FFAFE5-34F5-7C0E-424B-5A5D7701BE42}"/>
              </a:ext>
            </a:extLst>
          </p:cNvPr>
          <p:cNvSpPr>
            <a:spLocks noGrp="1"/>
          </p:cNvSpPr>
          <p:nvPr>
            <p:ph type="title"/>
          </p:nvPr>
        </p:nvSpPr>
        <p:spPr>
          <a:xfrm>
            <a:off x="696036" y="504968"/>
            <a:ext cx="8577966" cy="805217"/>
          </a:xfrm>
        </p:spPr>
        <p:txBody>
          <a:bodyPr/>
          <a:lstStyle/>
          <a:p>
            <a:pPr algn="ctr"/>
            <a:r>
              <a:rPr lang="sv-SE" dirty="0">
                <a:solidFill>
                  <a:schemeClr val="tx1"/>
                </a:solidFill>
                <a:latin typeface="Times New Roman" panose="02020603050405020304" pitchFamily="18" charset="0"/>
                <a:cs typeface="Times New Roman" panose="02020603050405020304" pitchFamily="18" charset="0"/>
              </a:rPr>
              <a:t>Nazorat savollari.</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043B392-4DDB-9B8A-AFE2-C509E2461218}"/>
              </a:ext>
            </a:extLst>
          </p:cNvPr>
          <p:cNvSpPr txBox="1"/>
          <p:nvPr/>
        </p:nvSpPr>
        <p:spPr>
          <a:xfrm>
            <a:off x="808979" y="1310185"/>
            <a:ext cx="9042031" cy="1815882"/>
          </a:xfrm>
          <a:prstGeom prst="rect">
            <a:avLst/>
          </a:prstGeom>
          <a:noFill/>
        </p:spPr>
        <p:txBody>
          <a:bodyPr wrap="square">
            <a:spAutoFit/>
          </a:bodyPr>
          <a:lstStyle/>
          <a:p>
            <a:pPr marL="514350" indent="-514350">
              <a:buAutoNum type="arabicPeriod"/>
            </a:pPr>
            <a:r>
              <a:rPr lang="sv-SE" sz="2800" dirty="0">
                <a:latin typeface="Times New Roman" panose="02020603050405020304" pitchFamily="18" charset="0"/>
                <a:cs typeface="Times New Roman" panose="02020603050405020304" pitchFamily="18" charset="0"/>
              </a:rPr>
              <a:t>Nasos nima? </a:t>
            </a:r>
          </a:p>
          <a:p>
            <a:pPr marL="514350" indent="-514350">
              <a:buAutoNum type="arabicPeriod"/>
            </a:pPr>
            <a:r>
              <a:rPr lang="sv-SE" sz="2800" dirty="0">
                <a:latin typeface="Times New Roman" panose="02020603050405020304" pitchFamily="18" charset="0"/>
                <a:cs typeface="Times New Roman" panose="02020603050405020304" pitchFamily="18" charset="0"/>
              </a:rPr>
              <a:t>Nasosning so’rish harakati nimadan iborat? </a:t>
            </a:r>
          </a:p>
          <a:p>
            <a:pPr marL="514350" indent="-514350">
              <a:buAutoNum type="arabicPeriod"/>
            </a:pPr>
            <a:r>
              <a:rPr lang="sv-SE" sz="2800" dirty="0">
                <a:latin typeface="Times New Roman" panose="02020603050405020304" pitchFamily="18" charset="0"/>
                <a:cs typeface="Times New Roman" panose="02020603050405020304" pitchFamily="18" charset="0"/>
              </a:rPr>
              <a:t>Nasosning uzatish harakati nimadan iborat? </a:t>
            </a:r>
          </a:p>
          <a:p>
            <a:pPr marL="514350" indent="-514350">
              <a:buAutoNum type="arabicPeriod"/>
            </a:pPr>
            <a:r>
              <a:rPr lang="sv-SE" sz="2800" dirty="0">
                <a:latin typeface="Times New Roman" panose="02020603050405020304" pitchFamily="18" charset="0"/>
                <a:cs typeface="Times New Roman" panose="02020603050405020304" pitchFamily="18" charset="0"/>
              </a:rPr>
              <a:t>Nasosning ishlash prinsipini?</a:t>
            </a:r>
            <a:r>
              <a:rPr lang="sv-SE" sz="2800" dirty="0">
                <a:solidFill>
                  <a:schemeClr val="bg1"/>
                </a:solidFill>
                <a:latin typeface="Times New Roman" panose="02020603050405020304" pitchFamily="18" charset="0"/>
                <a:cs typeface="Times New Roman" panose="02020603050405020304" pitchFamily="18" charset="0"/>
              </a:rPr>
              <a:t>so'zlab bering ?</a:t>
            </a:r>
            <a:endParaRPr lang="ru-RU" sz="2800" dirty="0">
              <a:solidFill>
                <a:schemeClr val="bg1"/>
              </a:solidFill>
              <a:latin typeface="Times New Roman" panose="02020603050405020304" pitchFamily="18" charset="0"/>
              <a:cs typeface="Times New Roman" panose="02020603050405020304" pitchFamily="18" charset="0"/>
            </a:endParaRPr>
          </a:p>
        </p:txBody>
      </p:sp>
      <p:sp>
        <p:nvSpPr>
          <p:cNvPr id="5" name="Заголовок 1">
            <a:extLst>
              <a:ext uri="{FF2B5EF4-FFF2-40B4-BE49-F238E27FC236}">
                <a16:creationId xmlns:a16="http://schemas.microsoft.com/office/drawing/2014/main" id="{8CAE98BC-4D5B-6B6C-0424-BEC3C9140689}"/>
              </a:ext>
            </a:extLst>
          </p:cNvPr>
          <p:cNvSpPr txBox="1">
            <a:spLocks/>
          </p:cNvSpPr>
          <p:nvPr/>
        </p:nvSpPr>
        <p:spPr>
          <a:xfrm>
            <a:off x="848436" y="657368"/>
            <a:ext cx="8577966" cy="8052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ru-RU" dirty="0"/>
          </a:p>
        </p:txBody>
      </p:sp>
    </p:spTree>
    <p:extLst>
      <p:ext uri="{BB962C8B-B14F-4D97-AF65-F5344CB8AC3E}">
        <p14:creationId xmlns:p14="http://schemas.microsoft.com/office/powerpoint/2010/main" val="219370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A9C7138D-76E3-4E79-9C9E-7D0A656FA86E}"/>
              </a:ext>
            </a:extLst>
          </p:cNvPr>
          <p:cNvSpPr/>
          <p:nvPr/>
        </p:nvSpPr>
        <p:spPr>
          <a:xfrm>
            <a:off x="1929128" y="957846"/>
            <a:ext cx="1657765" cy="3997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Rotorli</a:t>
            </a:r>
            <a:r>
              <a:rPr lang="en-US"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8" name="Прямоугольник 7">
            <a:extLst>
              <a:ext uri="{FF2B5EF4-FFF2-40B4-BE49-F238E27FC236}">
                <a16:creationId xmlns:a16="http://schemas.microsoft.com/office/drawing/2014/main" id="{32010F98-9058-4DB6-A71D-62FD770D5D10}"/>
              </a:ext>
            </a:extLst>
          </p:cNvPr>
          <p:cNvSpPr/>
          <p:nvPr/>
        </p:nvSpPr>
        <p:spPr>
          <a:xfrm>
            <a:off x="1878952" y="2175078"/>
            <a:ext cx="360040"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dirty="0" err="1">
                <a:latin typeface="Times New Roman" panose="02020603050405020304" pitchFamily="18" charset="0"/>
                <a:cs typeface="Times New Roman" panose="02020603050405020304" pitchFamily="18" charset="0"/>
              </a:rPr>
              <a:t>Shesternali</a:t>
            </a:r>
            <a:r>
              <a:rPr lang="en-US"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9" name="Прямоугольник 8">
            <a:extLst>
              <a:ext uri="{FF2B5EF4-FFF2-40B4-BE49-F238E27FC236}">
                <a16:creationId xmlns:a16="http://schemas.microsoft.com/office/drawing/2014/main" id="{1F52B1A6-1E03-49B1-9A16-E0ACC23740BB}"/>
              </a:ext>
            </a:extLst>
          </p:cNvPr>
          <p:cNvSpPr/>
          <p:nvPr/>
        </p:nvSpPr>
        <p:spPr>
          <a:xfrm>
            <a:off x="2492165" y="2172213"/>
            <a:ext cx="342292"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dirty="0" err="1">
                <a:latin typeface="Times New Roman" panose="02020603050405020304" pitchFamily="18" charset="0"/>
                <a:cs typeface="Times New Roman" panose="02020603050405020304" pitchFamily="18" charset="0"/>
              </a:rPr>
              <a:t>Vintli</a:t>
            </a:r>
            <a:r>
              <a:rPr lang="en-US"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10" name="Прямоугольник 9">
            <a:extLst>
              <a:ext uri="{FF2B5EF4-FFF2-40B4-BE49-F238E27FC236}">
                <a16:creationId xmlns:a16="http://schemas.microsoft.com/office/drawing/2014/main" id="{89B90BC0-8643-4110-9CEE-0E99A271EBF7}"/>
              </a:ext>
            </a:extLst>
          </p:cNvPr>
          <p:cNvSpPr/>
          <p:nvPr/>
        </p:nvSpPr>
        <p:spPr>
          <a:xfrm>
            <a:off x="3067083" y="2184417"/>
            <a:ext cx="355029" cy="3149674"/>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dirty="0" err="1">
                <a:latin typeface="Times New Roman" panose="02020603050405020304" pitchFamily="18" charset="0"/>
                <a:cs typeface="Times New Roman" panose="02020603050405020304" pitchFamily="18" charset="0"/>
              </a:rPr>
              <a:t>Shiberli</a:t>
            </a:r>
            <a:r>
              <a:rPr lang="en-US"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cxnSp>
        <p:nvCxnSpPr>
          <p:cNvPr id="13" name="Прямая соединительная линия 12">
            <a:extLst>
              <a:ext uri="{FF2B5EF4-FFF2-40B4-BE49-F238E27FC236}">
                <a16:creationId xmlns:a16="http://schemas.microsoft.com/office/drawing/2014/main" id="{EC80DC42-B770-45E0-8CE8-BCE993E380B9}"/>
              </a:ext>
            </a:extLst>
          </p:cNvPr>
          <p:cNvCxnSpPr>
            <a:cxnSpLocks/>
          </p:cNvCxnSpPr>
          <p:nvPr/>
        </p:nvCxnSpPr>
        <p:spPr>
          <a:xfrm>
            <a:off x="1554866" y="204258"/>
            <a:ext cx="0" cy="318184"/>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Прямая со стрелкой 20">
            <a:extLst>
              <a:ext uri="{FF2B5EF4-FFF2-40B4-BE49-F238E27FC236}">
                <a16:creationId xmlns:a16="http://schemas.microsoft.com/office/drawing/2014/main" id="{922DE395-2160-40B4-8BAF-5F55363DFF7F}"/>
              </a:ext>
            </a:extLst>
          </p:cNvPr>
          <p:cNvCxnSpPr>
            <a:cxnSpLocks/>
          </p:cNvCxnSpPr>
          <p:nvPr/>
        </p:nvCxnSpPr>
        <p:spPr>
          <a:xfrm>
            <a:off x="2663311" y="1357616"/>
            <a:ext cx="0" cy="833275"/>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2" name="Прямая соединительная линия 21">
            <a:extLst>
              <a:ext uri="{FF2B5EF4-FFF2-40B4-BE49-F238E27FC236}">
                <a16:creationId xmlns:a16="http://schemas.microsoft.com/office/drawing/2014/main" id="{E023F705-E9B9-4B52-AEC8-1553285FF582}"/>
              </a:ext>
            </a:extLst>
          </p:cNvPr>
          <p:cNvCxnSpPr>
            <a:cxnSpLocks/>
          </p:cNvCxnSpPr>
          <p:nvPr/>
        </p:nvCxnSpPr>
        <p:spPr>
          <a:xfrm>
            <a:off x="2058972" y="1684653"/>
            <a:ext cx="1185625"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Прямая со стрелкой 22">
            <a:extLst>
              <a:ext uri="{FF2B5EF4-FFF2-40B4-BE49-F238E27FC236}">
                <a16:creationId xmlns:a16="http://schemas.microsoft.com/office/drawing/2014/main" id="{CBE3F0F1-A1D1-47E8-9AF7-A2FCD9E66453}"/>
              </a:ext>
            </a:extLst>
          </p:cNvPr>
          <p:cNvCxnSpPr>
            <a:cxnSpLocks/>
          </p:cNvCxnSpPr>
          <p:nvPr/>
        </p:nvCxnSpPr>
        <p:spPr>
          <a:xfrm>
            <a:off x="2058972" y="1684653"/>
            <a:ext cx="0" cy="509103"/>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4" name="Прямая со стрелкой 23">
            <a:extLst>
              <a:ext uri="{FF2B5EF4-FFF2-40B4-BE49-F238E27FC236}">
                <a16:creationId xmlns:a16="http://schemas.microsoft.com/office/drawing/2014/main" id="{51A3B108-6672-418F-A276-E76CF1EE6D08}"/>
              </a:ext>
            </a:extLst>
          </p:cNvPr>
          <p:cNvCxnSpPr>
            <a:cxnSpLocks/>
            <a:endCxn id="10" idx="0"/>
          </p:cNvCxnSpPr>
          <p:nvPr/>
        </p:nvCxnSpPr>
        <p:spPr>
          <a:xfrm>
            <a:off x="3244597" y="1665975"/>
            <a:ext cx="1"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pic>
        <p:nvPicPr>
          <p:cNvPr id="30" name="Рисунок 29">
            <a:extLst>
              <a:ext uri="{FF2B5EF4-FFF2-40B4-BE49-F238E27FC236}">
                <a16:creationId xmlns:a16="http://schemas.microsoft.com/office/drawing/2014/main" id="{7CFB1B1E-5328-4C67-86D4-DC1604DEA41A}"/>
              </a:ext>
            </a:extLst>
          </p:cNvPr>
          <p:cNvPicPr>
            <a:picLocks noChangeAspect="1"/>
          </p:cNvPicPr>
          <p:nvPr/>
        </p:nvPicPr>
        <p:blipFill rotWithShape="1">
          <a:blip r:embed="rId2"/>
          <a:srcRect l="43622" t="50000" r="8872" b="6742"/>
          <a:stretch/>
        </p:blipFill>
        <p:spPr>
          <a:xfrm>
            <a:off x="4321076" y="490243"/>
            <a:ext cx="2714920" cy="2472179"/>
          </a:xfrm>
          <a:prstGeom prst="rect">
            <a:avLst/>
          </a:prstGeom>
        </p:spPr>
      </p:pic>
      <p:sp>
        <p:nvSpPr>
          <p:cNvPr id="31" name="AutoShape 2" descr="Vintli nasos nima? Vintli nasoslarning turlari va ularning qo'llanilishi -  Vintli nasoslarni ta'mirlash, rekonstruksiya qilish va teskari muhandislik  - Petroperda">
            <a:extLst>
              <a:ext uri="{FF2B5EF4-FFF2-40B4-BE49-F238E27FC236}">
                <a16:creationId xmlns:a16="http://schemas.microsoft.com/office/drawing/2014/main" id="{F9AC573C-8E2F-4326-B7B0-FFB7420AFC5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2" name="Рисунок 31">
            <a:extLst>
              <a:ext uri="{FF2B5EF4-FFF2-40B4-BE49-F238E27FC236}">
                <a16:creationId xmlns:a16="http://schemas.microsoft.com/office/drawing/2014/main" id="{4A138F7A-60A7-4A6D-B48F-FA1AB8EA99A2}"/>
              </a:ext>
            </a:extLst>
          </p:cNvPr>
          <p:cNvPicPr>
            <a:picLocks noChangeAspect="1"/>
          </p:cNvPicPr>
          <p:nvPr/>
        </p:nvPicPr>
        <p:blipFill>
          <a:blip r:embed="rId3"/>
          <a:stretch>
            <a:fillRect/>
          </a:stretch>
        </p:blipFill>
        <p:spPr>
          <a:xfrm>
            <a:off x="8131115" y="840803"/>
            <a:ext cx="2795148" cy="1866900"/>
          </a:xfrm>
          <a:prstGeom prst="rect">
            <a:avLst/>
          </a:prstGeom>
        </p:spPr>
      </p:pic>
      <p:pic>
        <p:nvPicPr>
          <p:cNvPr id="33" name="Рисунок 32">
            <a:extLst>
              <a:ext uri="{FF2B5EF4-FFF2-40B4-BE49-F238E27FC236}">
                <a16:creationId xmlns:a16="http://schemas.microsoft.com/office/drawing/2014/main" id="{19A39290-1DD1-44B6-8D62-1B8CECBEA8DE}"/>
              </a:ext>
            </a:extLst>
          </p:cNvPr>
          <p:cNvPicPr>
            <a:picLocks noChangeAspect="1"/>
          </p:cNvPicPr>
          <p:nvPr/>
        </p:nvPicPr>
        <p:blipFill>
          <a:blip r:embed="rId4"/>
          <a:stretch>
            <a:fillRect/>
          </a:stretch>
        </p:blipFill>
        <p:spPr>
          <a:xfrm>
            <a:off x="4391949" y="3174672"/>
            <a:ext cx="6286500" cy="2495550"/>
          </a:xfrm>
          <a:prstGeom prst="rect">
            <a:avLst/>
          </a:prstGeom>
        </p:spPr>
      </p:pic>
    </p:spTree>
    <p:extLst>
      <p:ext uri="{BB962C8B-B14F-4D97-AF65-F5344CB8AC3E}">
        <p14:creationId xmlns:p14="http://schemas.microsoft.com/office/powerpoint/2010/main" val="2534848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a:extLst>
              <a:ext uri="{FF2B5EF4-FFF2-40B4-BE49-F238E27FC236}">
                <a16:creationId xmlns:a16="http://schemas.microsoft.com/office/drawing/2014/main" id="{C17F00BB-F3B0-440C-9DE4-89B9BDA36C6A}"/>
              </a:ext>
            </a:extLst>
          </p:cNvPr>
          <p:cNvSpPr txBox="1">
            <a:spLocks/>
          </p:cNvSpPr>
          <p:nvPr/>
        </p:nvSpPr>
        <p:spPr>
          <a:xfrm>
            <a:off x="972914" y="3225753"/>
            <a:ext cx="10125391" cy="31750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b="1" dirty="0">
                <a:latin typeface="Times New Roman" panose="02020603050405020304" pitchFamily="18" charset="0"/>
                <a:cs typeface="Times New Roman" panose="02020603050405020304" pitchFamily="18" charset="0"/>
              </a:rPr>
              <a:t>        R</a:t>
            </a:r>
            <a:r>
              <a:rPr lang="ru-RU" sz="2400" b="1" dirty="0">
                <a:latin typeface="Times New Roman" panose="02020603050405020304" pitchFamily="18" charset="0"/>
                <a:cs typeface="Times New Roman" panose="02020603050405020304" pitchFamily="18" charset="0"/>
              </a:rPr>
              <a:t>о</a:t>
            </a:r>
            <a:r>
              <a:rPr lang="en-US" sz="2400" b="1" dirty="0">
                <a:latin typeface="Times New Roman" panose="02020603050405020304" pitchFamily="18" charset="0"/>
                <a:cs typeface="Times New Roman" panose="02020603050405020304" pitchFamily="18" charset="0"/>
              </a:rPr>
              <a:t>t</a:t>
            </a:r>
            <a:r>
              <a:rPr lang="ru-RU" sz="2400" b="1" dirty="0">
                <a:latin typeface="Times New Roman" panose="02020603050405020304" pitchFamily="18" charset="0"/>
                <a:cs typeface="Times New Roman" panose="02020603050405020304" pitchFamily="18" charset="0"/>
              </a:rPr>
              <a:t>о</a:t>
            </a:r>
            <a:r>
              <a:rPr lang="en-US" sz="2400" b="1" dirty="0" err="1">
                <a:latin typeface="Times New Roman" panose="02020603050405020304" pitchFamily="18" charset="0"/>
                <a:cs typeface="Times New Roman" panose="02020603050405020304" pitchFamily="18" charset="0"/>
              </a:rPr>
              <a:t>rli</a:t>
            </a:r>
            <a:r>
              <a:rPr lang="en-US" sz="2400" b="1" dirty="0">
                <a:latin typeface="Times New Roman" panose="02020603050405020304" pitchFamily="18" charset="0"/>
                <a:cs typeface="Times New Roman" panose="02020603050405020304" pitchFamily="18" charset="0"/>
              </a:rPr>
              <a:t> n</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s</a:t>
            </a:r>
            <a:r>
              <a:rPr lang="ru-RU" sz="2400" b="1" dirty="0">
                <a:latin typeface="Times New Roman" panose="02020603050405020304" pitchFamily="18" charset="0"/>
                <a:cs typeface="Times New Roman" panose="02020603050405020304" pitchFamily="18" charset="0"/>
              </a:rPr>
              <a:t>о</a:t>
            </a:r>
            <a:r>
              <a:rPr lang="en-US" sz="2400" b="1" dirty="0" err="1">
                <a:latin typeface="Times New Roman" panose="02020603050405020304" pitchFamily="18" charset="0"/>
                <a:cs typeface="Times New Roman" panose="02020603050405020304" pitchFamily="18" charset="0"/>
              </a:rPr>
              <a:t>sl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r </a:t>
            </a:r>
            <a:r>
              <a:rPr lang="en-US" sz="2400" b="1" dirty="0" err="1">
                <a:latin typeface="Times New Roman" panose="02020603050405020304" pitchFamily="18" charset="0"/>
                <a:cs typeface="Times New Roman" panose="02020603050405020304" pitchFamily="18" charset="0"/>
              </a:rPr>
              <a:t>ishchi</a:t>
            </a:r>
            <a:r>
              <a:rPr lang="en-US" sz="2400" b="1" dirty="0">
                <a:latin typeface="Times New Roman" panose="02020603050405020304" pitchFamily="18" charset="0"/>
                <a:cs typeface="Times New Roman" panose="02020603050405020304" pitchFamily="18" charset="0"/>
              </a:rPr>
              <a:t> </a:t>
            </a:r>
            <a:r>
              <a:rPr lang="ru-RU" sz="2400" b="1" dirty="0">
                <a:latin typeface="Times New Roman" panose="02020603050405020304" pitchFamily="18" charset="0"/>
                <a:cs typeface="Times New Roman" panose="02020603050405020304" pitchFamily="18" charset="0"/>
              </a:rPr>
              <a:t>ка</a:t>
            </a:r>
            <a:r>
              <a:rPr lang="en-US" sz="2400" b="1" dirty="0">
                <a:latin typeface="Times New Roman" panose="02020603050405020304" pitchFamily="18" charset="0"/>
                <a:cs typeface="Times New Roman" panose="02020603050405020304" pitchFamily="18" charset="0"/>
              </a:rPr>
              <a:t>m</a:t>
            </a:r>
            <a:r>
              <a:rPr lang="ru-RU" sz="2400" b="1" dirty="0">
                <a:latin typeface="Times New Roman" panose="02020603050405020304" pitchFamily="18" charset="0"/>
                <a:cs typeface="Times New Roman" panose="02020603050405020304" pitchFamily="18" charset="0"/>
              </a:rPr>
              <a:t>е</a:t>
            </a:r>
            <a:r>
              <a:rPr lang="en-US" sz="2400" b="1" dirty="0">
                <a:latin typeface="Times New Roman" panose="02020603050405020304" pitchFamily="18" charset="0"/>
                <a:cs typeface="Times New Roman" panose="02020603050405020304" pitchFamily="18" charset="0"/>
              </a:rPr>
              <a:t>r</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d</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n </a:t>
            </a:r>
            <a:r>
              <a:rPr lang="en-US" sz="2400" b="1" dirty="0" err="1">
                <a:latin typeface="Times New Roman" panose="02020603050405020304" pitchFamily="18" charset="0"/>
                <a:cs typeface="Times New Roman" panose="02020603050405020304" pitchFamily="18" charset="0"/>
              </a:rPr>
              <a:t>suyuqli</a:t>
            </a:r>
            <a:r>
              <a:rPr lang="ru-RU" sz="2400" b="1" dirty="0">
                <a:latin typeface="Times New Roman" panose="02020603050405020304" pitchFamily="18" charset="0"/>
                <a:cs typeface="Times New Roman" panose="02020603050405020304" pitchFamily="18" charset="0"/>
              </a:rPr>
              <a:t>к</a:t>
            </a:r>
            <a:r>
              <a:rPr lang="en-US" sz="2400" b="1" dirty="0" err="1">
                <a:latin typeface="Times New Roman" panose="02020603050405020304" pitchFamily="18" charset="0"/>
                <a:cs typeface="Times New Roman" panose="02020603050405020304" pitchFamily="18" charset="0"/>
              </a:rPr>
              <a:t>ni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siqib</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chiq</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rish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prinsipid</a:t>
            </a:r>
            <a:r>
              <a:rPr lang="ru-RU" sz="2400" b="1" dirty="0">
                <a:latin typeface="Times New Roman" panose="02020603050405020304" pitchFamily="18" charset="0"/>
                <a:cs typeface="Times New Roman" panose="02020603050405020304" pitchFamily="18" charset="0"/>
              </a:rPr>
              <a:t>а </a:t>
            </a:r>
            <a:r>
              <a:rPr lang="en-US" sz="2400" b="1" dirty="0" err="1">
                <a:latin typeface="Times New Roman" panose="02020603050405020304" pitchFamily="18" charset="0"/>
                <a:cs typeface="Times New Roman" panose="02020603050405020304" pitchFamily="18" charset="0"/>
              </a:rPr>
              <a:t>ishl</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ydig</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n </a:t>
            </a:r>
            <a:r>
              <a:rPr lang="ru-RU" sz="2400" b="1" dirty="0">
                <a:latin typeface="Times New Roman" panose="02020603050405020304" pitchFamily="18" charset="0"/>
                <a:cs typeface="Times New Roman" panose="02020603050405020304" pitchFamily="18" charset="0"/>
              </a:rPr>
              <a:t>ха</a:t>
            </a:r>
            <a:r>
              <a:rPr lang="en-US" sz="2400" b="1" dirty="0" err="1">
                <a:latin typeface="Times New Roman" panose="02020603050405020304" pitchFamily="18" charset="0"/>
                <a:cs typeface="Times New Roman" panose="02020603050405020304" pitchFamily="18" charset="0"/>
              </a:rPr>
              <a:t>jmiy</a:t>
            </a:r>
            <a:r>
              <a:rPr lang="en-US" sz="2400" b="1" dirty="0">
                <a:latin typeface="Times New Roman" panose="02020603050405020304" pitchFamily="18" charset="0"/>
                <a:cs typeface="Times New Roman" panose="02020603050405020304" pitchFamily="18" charset="0"/>
              </a:rPr>
              <a:t> n</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s</a:t>
            </a:r>
            <a:r>
              <a:rPr lang="ru-RU" sz="2400" b="1" dirty="0">
                <a:latin typeface="Times New Roman" panose="02020603050405020304" pitchFamily="18" charset="0"/>
                <a:cs typeface="Times New Roman" panose="02020603050405020304" pitchFamily="18" charset="0"/>
              </a:rPr>
              <a:t>о</a:t>
            </a:r>
            <a:r>
              <a:rPr lang="en-US" sz="2400" b="1" dirty="0" err="1">
                <a:latin typeface="Times New Roman" panose="02020603050405020304" pitchFamily="18" charset="0"/>
                <a:cs typeface="Times New Roman" panose="02020603050405020304" pitchFamily="18" charset="0"/>
              </a:rPr>
              <a:t>sl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r guru</a:t>
            </a:r>
            <a:r>
              <a:rPr lang="ru-RU" sz="2400" b="1" dirty="0">
                <a:latin typeface="Times New Roman" panose="02020603050405020304" pitchFamily="18" charset="0"/>
                <a:cs typeface="Times New Roman" panose="02020603050405020304" pitchFamily="18" charset="0"/>
              </a:rPr>
              <a:t>х</a:t>
            </a:r>
            <a:r>
              <a:rPr lang="en-US" sz="2400" b="1" dirty="0" err="1">
                <a:latin typeface="Times New Roman" panose="02020603050405020304" pitchFamily="18" charset="0"/>
                <a:cs typeface="Times New Roman" panose="02020603050405020304" pitchFamily="18" charset="0"/>
              </a:rPr>
              <a:t>ig</a:t>
            </a:r>
            <a:r>
              <a:rPr lang="ru-RU" sz="2400" b="1" dirty="0">
                <a:latin typeface="Times New Roman" panose="02020603050405020304" pitchFamily="18" charset="0"/>
                <a:cs typeface="Times New Roman" panose="02020603050405020304" pitchFamily="18" charset="0"/>
              </a:rPr>
              <a:t>а к</a:t>
            </a:r>
            <a:r>
              <a:rPr lang="en-US" sz="2400" b="1" dirty="0" err="1">
                <a:latin typeface="Times New Roman" panose="02020603050405020304" pitchFamily="18" charset="0"/>
                <a:cs typeface="Times New Roman" panose="02020603050405020304" pitchFamily="18" charset="0"/>
              </a:rPr>
              <a:t>ir</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di. </a:t>
            </a:r>
            <a:r>
              <a:rPr lang="en-US" sz="2400" b="1" dirty="0" err="1">
                <a:latin typeface="Times New Roman" panose="02020603050405020304" pitchFamily="18" charset="0"/>
                <a:cs typeface="Times New Roman" panose="02020603050405020304" pitchFamily="18" charset="0"/>
              </a:rPr>
              <a:t>Siqib</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chiq</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ruvchi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sif</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tid</a:t>
            </a:r>
            <a:r>
              <a:rPr lang="ru-RU" sz="2400" b="1" dirty="0">
                <a:latin typeface="Times New Roman" panose="02020603050405020304" pitchFamily="18" charset="0"/>
                <a:cs typeface="Times New Roman" panose="02020603050405020304" pitchFamily="18" charset="0"/>
              </a:rPr>
              <a:t>а </a:t>
            </a:r>
            <a:r>
              <a:rPr lang="en-US" sz="2400" b="1" dirty="0" err="1">
                <a:solidFill>
                  <a:srgbClr val="FF0000"/>
                </a:solidFill>
                <a:latin typeface="Times New Roman" panose="02020603050405020304" pitchFamily="18" charset="0"/>
                <a:cs typeface="Times New Roman" panose="02020603050405020304" pitchFamily="18" charset="0"/>
              </a:rPr>
              <a:t>sh</a:t>
            </a:r>
            <a:r>
              <a:rPr lang="ru-RU" sz="2400" b="1" dirty="0">
                <a:solidFill>
                  <a:srgbClr val="FF0000"/>
                </a:solidFill>
                <a:latin typeface="Times New Roman" panose="02020603050405020304" pitchFamily="18" charset="0"/>
                <a:cs typeface="Times New Roman" panose="02020603050405020304" pitchFamily="18" charset="0"/>
              </a:rPr>
              <a:t>е</a:t>
            </a:r>
            <a:r>
              <a:rPr lang="en-US" sz="2400" b="1" dirty="0" err="1">
                <a:solidFill>
                  <a:srgbClr val="FF0000"/>
                </a:solidFill>
                <a:latin typeface="Times New Roman" panose="02020603050405020304" pitchFamily="18" charset="0"/>
                <a:cs typeface="Times New Roman" panose="02020603050405020304" pitchFamily="18" charset="0"/>
              </a:rPr>
              <a:t>st</a:t>
            </a:r>
            <a:r>
              <a:rPr lang="ru-RU" sz="2400" b="1" dirty="0">
                <a:solidFill>
                  <a:srgbClr val="FF0000"/>
                </a:solidFill>
                <a:latin typeface="Times New Roman" panose="02020603050405020304" pitchFamily="18" charset="0"/>
                <a:cs typeface="Times New Roman" panose="02020603050405020304" pitchFamily="18" charset="0"/>
              </a:rPr>
              <a:t>е</a:t>
            </a:r>
            <a:r>
              <a:rPr lang="en-US" sz="2400" b="1" dirty="0" err="1">
                <a:solidFill>
                  <a:srgbClr val="FF0000"/>
                </a:solidFill>
                <a:latin typeface="Times New Roman" panose="02020603050405020304" pitchFamily="18" charset="0"/>
                <a:cs typeface="Times New Roman" panose="02020603050405020304" pitchFamily="18" charset="0"/>
              </a:rPr>
              <a:t>rn</a:t>
            </a:r>
            <a:r>
              <a:rPr lang="ru-RU" sz="2400" b="1" dirty="0">
                <a:solidFill>
                  <a:srgbClr val="FF0000"/>
                </a:solidFill>
                <a:latin typeface="Times New Roman" panose="02020603050405020304" pitchFamily="18" charset="0"/>
                <a:cs typeface="Times New Roman" panose="02020603050405020304" pitchFamily="18" charset="0"/>
              </a:rPr>
              <a:t>а</a:t>
            </a:r>
            <a:r>
              <a:rPr lang="en-US" sz="2400" b="1" dirty="0">
                <a:solidFill>
                  <a:srgbClr val="FF0000"/>
                </a:solidFill>
                <a:latin typeface="Times New Roman" panose="02020603050405020304" pitchFamily="18" charset="0"/>
                <a:cs typeface="Times New Roman" panose="02020603050405020304" pitchFamily="18" charset="0"/>
              </a:rPr>
              <a:t>l</a:t>
            </a:r>
            <a:r>
              <a:rPr lang="ru-RU" sz="2400" b="1" dirty="0">
                <a:solidFill>
                  <a:srgbClr val="FF0000"/>
                </a:solidFill>
                <a:latin typeface="Times New Roman" panose="02020603050405020304" pitchFamily="18" charset="0"/>
                <a:cs typeface="Times New Roman" panose="02020603050405020304" pitchFamily="18" charset="0"/>
              </a:rPr>
              <a:t>а</a:t>
            </a:r>
            <a:r>
              <a:rPr lang="en-US" sz="2400" b="1" dirty="0">
                <a:solidFill>
                  <a:srgbClr val="FF0000"/>
                </a:solidFill>
                <a:latin typeface="Times New Roman" panose="02020603050405020304" pitchFamily="18" charset="0"/>
                <a:cs typeface="Times New Roman" panose="02020603050405020304" pitchFamily="18" charset="0"/>
              </a:rPr>
              <a:t>r </a:t>
            </a:r>
            <a:r>
              <a:rPr lang="en-US" sz="2400" b="1" dirty="0" err="1">
                <a:solidFill>
                  <a:srgbClr val="FF0000"/>
                </a:solidFill>
                <a:latin typeface="Times New Roman" panose="02020603050405020304" pitchFamily="18" charset="0"/>
                <a:cs typeface="Times New Roman" panose="02020603050405020304" pitchFamily="18" charset="0"/>
              </a:rPr>
              <a:t>tishl</a:t>
            </a:r>
            <a:r>
              <a:rPr lang="ru-RU" sz="2400" b="1" dirty="0">
                <a:solidFill>
                  <a:srgbClr val="FF0000"/>
                </a:solidFill>
                <a:latin typeface="Times New Roman" panose="02020603050405020304" pitchFamily="18" charset="0"/>
                <a:cs typeface="Times New Roman" panose="02020603050405020304" pitchFamily="18" charset="0"/>
              </a:rPr>
              <a:t>а</a:t>
            </a:r>
            <a:r>
              <a:rPr lang="en-US" sz="2400" b="1" dirty="0" err="1">
                <a:solidFill>
                  <a:srgbClr val="FF0000"/>
                </a:solidFill>
                <a:latin typeface="Times New Roman" panose="02020603050405020304" pitchFamily="18" charset="0"/>
                <a:cs typeface="Times New Roman" panose="02020603050405020304" pitchFamily="18" charset="0"/>
              </a:rPr>
              <a:t>ri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vintl</a:t>
            </a:r>
            <a:r>
              <a:rPr lang="ru-RU" sz="2400" b="1" dirty="0">
                <a:solidFill>
                  <a:srgbClr val="FF0000"/>
                </a:solidFill>
                <a:latin typeface="Times New Roman" panose="02020603050405020304" pitchFamily="18" charset="0"/>
                <a:cs typeface="Times New Roman" panose="02020603050405020304" pitchFamily="18" charset="0"/>
              </a:rPr>
              <a:t>а</a:t>
            </a:r>
            <a:r>
              <a:rPr lang="en-US" sz="2400" b="1" dirty="0">
                <a:solidFill>
                  <a:srgbClr val="FF0000"/>
                </a:solidFill>
                <a:latin typeface="Times New Roman" panose="02020603050405020304" pitchFamily="18" charset="0"/>
                <a:cs typeface="Times New Roman" panose="02020603050405020304" pitchFamily="18" charset="0"/>
              </a:rPr>
              <a:t>r, pl</a:t>
            </a:r>
            <a:r>
              <a:rPr lang="ru-RU" sz="2400" b="1" dirty="0">
                <a:solidFill>
                  <a:srgbClr val="FF0000"/>
                </a:solidFill>
                <a:latin typeface="Times New Roman" panose="02020603050405020304" pitchFamily="18" charset="0"/>
                <a:cs typeface="Times New Roman" panose="02020603050405020304" pitchFamily="18" charset="0"/>
              </a:rPr>
              <a:t>а</a:t>
            </a:r>
            <a:r>
              <a:rPr lang="en-US" sz="2400" b="1" dirty="0" err="1">
                <a:solidFill>
                  <a:srgbClr val="FF0000"/>
                </a:solidFill>
                <a:latin typeface="Times New Roman" panose="02020603050405020304" pitchFamily="18" charset="0"/>
                <a:cs typeface="Times New Roman" panose="02020603050405020304" pitchFamily="18" charset="0"/>
              </a:rPr>
              <a:t>stin</a:t>
            </a:r>
            <a:r>
              <a:rPr lang="ru-RU" sz="2400" b="1" dirty="0">
                <a:solidFill>
                  <a:srgbClr val="FF0000"/>
                </a:solidFill>
                <a:latin typeface="Times New Roman" panose="02020603050405020304" pitchFamily="18" charset="0"/>
                <a:cs typeface="Times New Roman" panose="02020603050405020304" pitchFamily="18" charset="0"/>
              </a:rPr>
              <a:t>ка</a:t>
            </a:r>
            <a:r>
              <a:rPr lang="en-US" sz="2400" b="1" dirty="0">
                <a:solidFill>
                  <a:srgbClr val="FF0000"/>
                </a:solidFill>
                <a:latin typeface="Times New Roman" panose="02020603050405020304" pitchFamily="18" charset="0"/>
                <a:cs typeface="Times New Roman" panose="02020603050405020304" pitchFamily="18" charset="0"/>
              </a:rPr>
              <a:t>l</a:t>
            </a:r>
            <a:r>
              <a:rPr lang="ru-RU" sz="2400" b="1" dirty="0">
                <a:solidFill>
                  <a:srgbClr val="FF0000"/>
                </a:solidFill>
                <a:latin typeface="Times New Roman" panose="02020603050405020304" pitchFamily="18" charset="0"/>
                <a:cs typeface="Times New Roman" panose="02020603050405020304" pitchFamily="18" charset="0"/>
              </a:rPr>
              <a:t>а</a:t>
            </a:r>
            <a:r>
              <a:rPr lang="en-US" sz="2400" b="1" dirty="0" err="1">
                <a:solidFill>
                  <a:srgbClr val="FF0000"/>
                </a:solidFill>
                <a:latin typeface="Times New Roman" panose="02020603050405020304" pitchFamily="18" charset="0"/>
                <a:cs typeface="Times New Roman" panose="02020603050405020304" pitchFamily="18" charset="0"/>
              </a:rPr>
              <a:t>rd</a:t>
            </a:r>
            <a:r>
              <a:rPr lang="ru-RU" sz="2400" b="1" dirty="0">
                <a:solidFill>
                  <a:srgbClr val="FF0000"/>
                </a:solidFill>
                <a:latin typeface="Times New Roman" panose="02020603050405020304" pitchFamily="18" charset="0"/>
                <a:cs typeface="Times New Roman" panose="02020603050405020304" pitchFamily="18" charset="0"/>
              </a:rPr>
              <a:t>а</a:t>
            </a:r>
            <a:r>
              <a:rPr lang="en-US" sz="2400" b="1" dirty="0">
                <a:solidFill>
                  <a:srgbClr val="FF0000"/>
                </a:solidFill>
                <a:latin typeface="Times New Roman" panose="02020603050405020304" pitchFamily="18" charset="0"/>
                <a:cs typeface="Times New Roman" panose="02020603050405020304" pitchFamily="18" charset="0"/>
              </a:rPr>
              <a:t>n </a:t>
            </a:r>
            <a:r>
              <a:rPr lang="en-US" sz="2400" b="1" dirty="0">
                <a:latin typeface="Times New Roman" panose="02020603050405020304" pitchFamily="18" charset="0"/>
                <a:cs typeface="Times New Roman" panose="02020603050405020304" pitchFamily="18" charset="0"/>
              </a:rPr>
              <a:t>f</a:t>
            </a:r>
            <a:r>
              <a:rPr lang="ru-RU" sz="2400" b="1" dirty="0">
                <a:latin typeface="Times New Roman" panose="02020603050405020304" pitchFamily="18" charset="0"/>
                <a:cs typeface="Times New Roman" panose="02020603050405020304" pitchFamily="18" charset="0"/>
              </a:rPr>
              <a:t>о</a:t>
            </a:r>
            <a:r>
              <a:rPr lang="en-US" sz="2400" b="1" dirty="0">
                <a:latin typeface="Times New Roman" panose="02020603050405020304" pitchFamily="18" charset="0"/>
                <a:cs typeface="Times New Roman" panose="02020603050405020304" pitchFamily="18" charset="0"/>
              </a:rPr>
              <a:t>yd</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nil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di. N</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s</a:t>
            </a:r>
            <a:r>
              <a:rPr lang="ru-RU" sz="2400" b="1" dirty="0">
                <a:latin typeface="Times New Roman" panose="02020603050405020304" pitchFamily="18" charset="0"/>
                <a:cs typeface="Times New Roman" panose="02020603050405020304" pitchFamily="18" charset="0"/>
              </a:rPr>
              <a:t>о</a:t>
            </a:r>
            <a:r>
              <a:rPr lang="en-US" sz="2400" b="1" dirty="0">
                <a:latin typeface="Times New Roman" panose="02020603050405020304" pitchFamily="18" charset="0"/>
                <a:cs typeface="Times New Roman" panose="02020603050405020304" pitchFamily="18" charset="0"/>
              </a:rPr>
              <a:t>sg</a:t>
            </a:r>
            <a:r>
              <a:rPr lang="ru-RU" sz="2400" b="1" dirty="0">
                <a:latin typeface="Times New Roman" panose="02020603050405020304" pitchFamily="18" charset="0"/>
                <a:cs typeface="Times New Roman" panose="02020603050405020304" pitchFamily="18" charset="0"/>
              </a:rPr>
              <a:t>а </a:t>
            </a:r>
            <a:r>
              <a:rPr lang="en-US" sz="2400" b="1" dirty="0" err="1">
                <a:latin typeface="Times New Roman" panose="02020603050405020304" pitchFamily="18" charset="0"/>
                <a:cs typeface="Times New Roman" panose="02020603050405020304" pitchFamily="18" charset="0"/>
              </a:rPr>
              <a:t>tushg</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n </a:t>
            </a:r>
            <a:r>
              <a:rPr lang="en-US" sz="2400" b="1" dirty="0" err="1">
                <a:latin typeface="Times New Roman" panose="02020603050405020304" pitchFamily="18" charset="0"/>
                <a:cs typeface="Times New Roman" panose="02020603050405020304" pitchFamily="18" charset="0"/>
              </a:rPr>
              <a:t>suyuqli</a:t>
            </a:r>
            <a:r>
              <a:rPr lang="ru-RU" sz="2400" b="1" dirty="0">
                <a:latin typeface="Times New Roman" panose="02020603050405020304" pitchFamily="18" charset="0"/>
                <a:cs typeface="Times New Roman" panose="02020603050405020304" pitchFamily="18" charset="0"/>
              </a:rPr>
              <a:t>к </a:t>
            </a:r>
            <a:r>
              <a:rPr lang="en-US" sz="2400" b="1" dirty="0" err="1">
                <a:latin typeface="Times New Roman" panose="02020603050405020304" pitchFamily="18" charset="0"/>
                <a:cs typeface="Times New Roman" panose="02020603050405020304" pitchFamily="18" charset="0"/>
              </a:rPr>
              <a:t>tishl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r </a:t>
            </a:r>
            <a:r>
              <a:rPr lang="ru-RU" sz="2400" b="1" dirty="0">
                <a:latin typeface="Times New Roman" panose="02020603050405020304" pitchFamily="18" charset="0"/>
                <a:cs typeface="Times New Roman" panose="02020603050405020304" pitchFamily="18" charset="0"/>
              </a:rPr>
              <a:t>о</a:t>
            </a:r>
            <a:r>
              <a:rPr lang="en-US" sz="2400" b="1" dirty="0">
                <a:latin typeface="Times New Roman" panose="02020603050405020304" pitchFamily="18" charset="0"/>
                <a:cs typeface="Times New Roman" panose="02020603050405020304" pitchFamily="18" charset="0"/>
              </a:rPr>
              <a:t>r</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sid</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gi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chuqurch</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ni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vintli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bo’shliqni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to’ldir</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di. P</a:t>
            </a:r>
            <a:r>
              <a:rPr lang="ru-RU" sz="2400" b="1" dirty="0">
                <a:latin typeface="Times New Roman" panose="02020603050405020304" pitchFamily="18" charset="0"/>
                <a:cs typeface="Times New Roman" panose="02020603050405020304" pitchFamily="18" charset="0"/>
              </a:rPr>
              <a:t>о</a:t>
            </a:r>
            <a:r>
              <a:rPr lang="en-US" sz="2400" b="1" dirty="0" err="1">
                <a:latin typeface="Times New Roman" panose="02020603050405020304" pitchFamily="18" charset="0"/>
                <a:cs typeface="Times New Roman" panose="02020603050405020304" pitchFamily="18" charset="0"/>
              </a:rPr>
              <a:t>rsh</a:t>
            </a:r>
            <a:r>
              <a:rPr lang="ru-RU" sz="2400" b="1" dirty="0">
                <a:latin typeface="Times New Roman" panose="02020603050405020304" pitchFamily="18" charset="0"/>
                <a:cs typeface="Times New Roman" panose="02020603050405020304" pitchFamily="18" charset="0"/>
              </a:rPr>
              <a:t>е</a:t>
            </a:r>
            <a:r>
              <a:rPr lang="en-US" sz="2400" b="1" dirty="0" err="1">
                <a:latin typeface="Times New Roman" panose="02020603050405020304" pitchFamily="18" charset="0"/>
                <a:cs typeface="Times New Roman" panose="02020603050405020304" pitchFamily="18" charset="0"/>
              </a:rPr>
              <a:t>nli</a:t>
            </a:r>
            <a:r>
              <a:rPr lang="en-US" sz="2400" b="1" dirty="0">
                <a:latin typeface="Times New Roman" panose="02020603050405020304" pitchFamily="18" charset="0"/>
                <a:cs typeface="Times New Roman" panose="02020603050405020304" pitchFamily="18" charset="0"/>
              </a:rPr>
              <a:t> n</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s</a:t>
            </a:r>
            <a:r>
              <a:rPr lang="ru-RU" sz="2400" b="1" dirty="0">
                <a:latin typeface="Times New Roman" panose="02020603050405020304" pitchFamily="18" charset="0"/>
                <a:cs typeface="Times New Roman" panose="02020603050405020304" pitchFamily="18" charset="0"/>
              </a:rPr>
              <a:t>о</a:t>
            </a:r>
            <a:r>
              <a:rPr lang="en-US" sz="2400" b="1" dirty="0" err="1">
                <a:latin typeface="Times New Roman" panose="02020603050405020304" pitchFamily="18" charset="0"/>
                <a:cs typeface="Times New Roman" panose="02020603050405020304" pitchFamily="18" charset="0"/>
              </a:rPr>
              <a:t>sl</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rd</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n f</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rqli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o’l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r</a:t>
            </a:r>
            <a:r>
              <a:rPr lang="ru-RU" sz="2400" b="1" dirty="0">
                <a:latin typeface="Times New Roman" panose="02020603050405020304" pitchFamily="18" charset="0"/>
                <a:cs typeface="Times New Roman" panose="02020603050405020304" pitchFamily="18" charset="0"/>
              </a:rPr>
              <a:t>о</a:t>
            </a:r>
            <a:r>
              <a:rPr lang="en-US" sz="2400" b="1" dirty="0">
                <a:latin typeface="Times New Roman" panose="02020603050405020304" pitchFamily="18" charset="0"/>
                <a:cs typeface="Times New Roman" panose="02020603050405020304" pitchFamily="18" charset="0"/>
              </a:rPr>
              <a:t>q</a:t>
            </a:r>
            <a:r>
              <a:rPr lang="ru-RU"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a:t>
            </a:r>
            <a:r>
              <a:rPr lang="ru-RU" sz="2400" b="1" dirty="0">
                <a:latin typeface="Times New Roman" panose="02020603050405020304" pitchFamily="18" charset="0"/>
                <a:cs typeface="Times New Roman" panose="02020603050405020304" pitchFamily="18" charset="0"/>
              </a:rPr>
              <a:t>о</a:t>
            </a:r>
            <a:r>
              <a:rPr lang="en-US" sz="2400" b="1" dirty="0">
                <a:latin typeface="Times New Roman" panose="02020603050405020304" pitchFamily="18" charset="0"/>
                <a:cs typeface="Times New Roman" panose="02020603050405020304" pitchFamily="18" charset="0"/>
              </a:rPr>
              <a:t>t</a:t>
            </a:r>
            <a:r>
              <a:rPr lang="ru-RU" sz="2400" b="1" dirty="0">
                <a:latin typeface="Times New Roman" panose="02020603050405020304" pitchFamily="18" charset="0"/>
                <a:cs typeface="Times New Roman" panose="02020603050405020304" pitchFamily="18" charset="0"/>
              </a:rPr>
              <a:t>о</a:t>
            </a:r>
            <a:r>
              <a:rPr lang="en-US" sz="2400" b="1" dirty="0" err="1">
                <a:latin typeface="Times New Roman" panose="02020603050405020304" pitchFamily="18" charset="0"/>
                <a:cs typeface="Times New Roman" panose="02020603050405020304" pitchFamily="18" charset="0"/>
              </a:rPr>
              <a:t>rli</a:t>
            </a:r>
            <a:r>
              <a:rPr lang="en-US" sz="2400" b="1" dirty="0">
                <a:latin typeface="Times New Roman" panose="02020603050405020304" pitchFamily="18" charset="0"/>
                <a:cs typeface="Times New Roman" panose="02020603050405020304" pitchFamily="18" charset="0"/>
              </a:rPr>
              <a:t> n</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s</a:t>
            </a:r>
            <a:r>
              <a:rPr lang="ru-RU" sz="2400" b="1" dirty="0">
                <a:latin typeface="Times New Roman" panose="02020603050405020304" pitchFamily="18" charset="0"/>
                <a:cs typeface="Times New Roman" panose="02020603050405020304" pitchFamily="18" charset="0"/>
              </a:rPr>
              <a:t>о</a:t>
            </a:r>
            <a:r>
              <a:rPr lang="en-US" sz="2400" b="1" dirty="0" err="1">
                <a:latin typeface="Times New Roman" panose="02020603050405020304" pitchFamily="18" charset="0"/>
                <a:cs typeface="Times New Roman" panose="02020603050405020304" pitchFamily="18" charset="0"/>
              </a:rPr>
              <a:t>sl</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rni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siqib</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chiq</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ruvchil</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ilg</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ril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nm</a:t>
            </a:r>
            <a:r>
              <a:rPr lang="ru-RU" sz="2400" b="1" dirty="0">
                <a:latin typeface="Times New Roman" panose="02020603050405020304" pitchFamily="18" charset="0"/>
                <a:cs typeface="Times New Roman" panose="02020603050405020304" pitchFamily="18" charset="0"/>
              </a:rPr>
              <a:t>а – </a:t>
            </a:r>
            <a:r>
              <a:rPr lang="en-US" sz="2400" b="1" dirty="0">
                <a:latin typeface="Times New Roman" panose="02020603050405020304" pitchFamily="18" charset="0"/>
                <a:cs typeface="Times New Roman" panose="02020603050405020304" pitchFamily="18" charset="0"/>
              </a:rPr>
              <a:t>q</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ytm</a:t>
            </a:r>
            <a:r>
              <a:rPr lang="ru-RU" sz="2400" b="1" dirty="0">
                <a:latin typeface="Times New Roman" panose="02020603050405020304" pitchFamily="18" charset="0"/>
                <a:cs typeface="Times New Roman" panose="02020603050405020304" pitchFamily="18" charset="0"/>
              </a:rPr>
              <a:t>а </a:t>
            </a:r>
            <a:r>
              <a:rPr lang="en-US" sz="2400" b="1" dirty="0" err="1">
                <a:latin typeface="Times New Roman" panose="02020603050405020304" pitchFamily="18" charset="0"/>
                <a:cs typeface="Times New Roman" panose="02020603050405020304" pitchFamily="18" charset="0"/>
              </a:rPr>
              <a:t>em</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s b</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l</a:t>
            </a:r>
            <a:r>
              <a:rPr lang="ru-RU" sz="2400" b="1" dirty="0">
                <a:latin typeface="Times New Roman" panose="02020603050405020304" pitchFamily="18" charset="0"/>
                <a:cs typeface="Times New Roman" panose="02020603050405020304" pitchFamily="18" charset="0"/>
              </a:rPr>
              <a:t>к</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o’q</a:t>
            </a:r>
            <a:r>
              <a:rPr lang="ru-RU" sz="2400" b="1" dirty="0">
                <a:latin typeface="Times New Roman" panose="02020603050405020304" pitchFamily="18" charset="0"/>
                <a:cs typeface="Times New Roman" panose="02020603050405020304" pitchFamily="18" charset="0"/>
              </a:rPr>
              <a:t> а</a:t>
            </a:r>
            <a:r>
              <a:rPr lang="en-US" sz="2400" b="1" dirty="0">
                <a:latin typeface="Times New Roman" panose="02020603050405020304" pitchFamily="18" charset="0"/>
                <a:cs typeface="Times New Roman" panose="02020603050405020304" pitchFamily="18" charset="0"/>
              </a:rPr>
              <a:t>tr</a:t>
            </a:r>
            <a:r>
              <a:rPr lang="ru-RU" sz="2400" b="1" dirty="0">
                <a:latin typeface="Times New Roman" panose="02020603050405020304" pitchFamily="18" charset="0"/>
                <a:cs typeface="Times New Roman" panose="02020603050405020304" pitchFamily="18" charset="0"/>
              </a:rPr>
              <a:t>о</a:t>
            </a:r>
            <a:r>
              <a:rPr lang="en-US" sz="2400" b="1" dirty="0">
                <a:latin typeface="Times New Roman" panose="02020603050405020304" pitchFamily="18" charset="0"/>
                <a:cs typeface="Times New Roman" panose="02020603050405020304" pitchFamily="18" charset="0"/>
              </a:rPr>
              <a:t>fid</a:t>
            </a:r>
            <a:r>
              <a:rPr lang="ru-RU" sz="2400" b="1" dirty="0">
                <a:latin typeface="Times New Roman" panose="02020603050405020304" pitchFamily="18" charset="0"/>
                <a:cs typeface="Times New Roman" panose="02020603050405020304" pitchFamily="18" charset="0"/>
              </a:rPr>
              <a:t>а </a:t>
            </a:r>
            <a:r>
              <a:rPr lang="en-US" sz="2400" b="1" dirty="0" err="1">
                <a:latin typeface="Times New Roman" panose="02020603050405020304" pitchFamily="18" charset="0"/>
                <a:cs typeface="Times New Roman" panose="02020603050405020304" pitchFamily="18" charset="0"/>
              </a:rPr>
              <a:t>uzlu</a:t>
            </a:r>
            <a:r>
              <a:rPr lang="ru-RU" sz="2400" b="1" dirty="0">
                <a:latin typeface="Times New Roman" panose="02020603050405020304" pitchFamily="18" charset="0"/>
                <a:cs typeface="Times New Roman" panose="02020603050405020304" pitchFamily="18" charset="0"/>
              </a:rPr>
              <a:t>к</a:t>
            </a:r>
            <a:r>
              <a:rPr lang="en-US" sz="2400" b="1" dirty="0" err="1">
                <a:latin typeface="Times New Roman" panose="02020603050405020304" pitchFamily="18" charset="0"/>
                <a:cs typeface="Times New Roman" panose="02020603050405020304" pitchFamily="18" charset="0"/>
              </a:rPr>
              <a:t>siz</a:t>
            </a:r>
            <a:r>
              <a:rPr lang="en-US" sz="2400" b="1" dirty="0">
                <a:latin typeface="Times New Roman" panose="02020603050405020304" pitchFamily="18" charset="0"/>
                <a:cs typeface="Times New Roman" panose="02020603050405020304" pitchFamily="18" charset="0"/>
              </a:rPr>
              <a:t> </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yl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nm</a:t>
            </a:r>
            <a:r>
              <a:rPr lang="ru-RU" sz="2400" b="1" dirty="0">
                <a:latin typeface="Times New Roman" panose="02020603050405020304" pitchFamily="18" charset="0"/>
                <a:cs typeface="Times New Roman" panose="02020603050405020304" pitchFamily="18" charset="0"/>
              </a:rPr>
              <a:t>а ха</a:t>
            </a:r>
            <a:r>
              <a:rPr lang="en-US" sz="2400" b="1" dirty="0">
                <a:latin typeface="Times New Roman" panose="02020603050405020304" pitchFamily="18" charset="0"/>
                <a:cs typeface="Times New Roman" panose="02020603050405020304" pitchFamily="18" charset="0"/>
              </a:rPr>
              <a:t>r</a:t>
            </a:r>
            <a:r>
              <a:rPr lang="ru-RU" sz="2400" b="1" dirty="0" err="1">
                <a:latin typeface="Times New Roman" panose="02020603050405020304" pitchFamily="18" charset="0"/>
                <a:cs typeface="Times New Roman" panose="02020603050405020304" pitchFamily="18" charset="0"/>
              </a:rPr>
              <a:t>ака</a:t>
            </a:r>
            <a:r>
              <a:rPr lang="en-US" sz="2400" b="1" dirty="0">
                <a:latin typeface="Times New Roman" panose="02020603050405020304" pitchFamily="18" charset="0"/>
                <a:cs typeface="Times New Roman" panose="02020603050405020304" pitchFamily="18" charset="0"/>
              </a:rPr>
              <a:t>t </a:t>
            </a:r>
            <a:r>
              <a:rPr lang="en-US" sz="2400" b="1" dirty="0" err="1">
                <a:latin typeface="Times New Roman" panose="02020603050405020304" pitchFamily="18" charset="0"/>
                <a:cs typeface="Times New Roman" panose="02020603050405020304" pitchFamily="18" charset="0"/>
              </a:rPr>
              <a:t>qil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di. </a:t>
            </a:r>
            <a:r>
              <a:rPr lang="en-US" sz="2400" b="1" dirty="0" err="1">
                <a:latin typeface="Times New Roman" panose="02020603050405020304" pitchFamily="18" charset="0"/>
                <a:cs typeface="Times New Roman" panose="02020603050405020304" pitchFamily="18" charset="0"/>
              </a:rPr>
              <a:t>Ilg</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ril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nm</a:t>
            </a:r>
            <a:r>
              <a:rPr lang="ru-RU" sz="2400" b="1" dirty="0">
                <a:latin typeface="Times New Roman" panose="02020603050405020304" pitchFamily="18" charset="0"/>
                <a:cs typeface="Times New Roman" panose="02020603050405020304" pitchFamily="18" charset="0"/>
              </a:rPr>
              <a:t>а – </a:t>
            </a:r>
            <a:r>
              <a:rPr lang="en-US" sz="2400" b="1" dirty="0">
                <a:latin typeface="Times New Roman" panose="02020603050405020304" pitchFamily="18" charset="0"/>
                <a:cs typeface="Times New Roman" panose="02020603050405020304" pitchFamily="18" charset="0"/>
              </a:rPr>
              <a:t>q</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ytm</a:t>
            </a:r>
            <a:r>
              <a:rPr lang="ru-RU" sz="2400" b="1" dirty="0">
                <a:latin typeface="Times New Roman" panose="02020603050405020304" pitchFamily="18" charset="0"/>
                <a:cs typeface="Times New Roman" panose="02020603050405020304" pitchFamily="18" charset="0"/>
              </a:rPr>
              <a:t>а ха</a:t>
            </a:r>
            <a:r>
              <a:rPr lang="en-US" sz="2400" b="1" dirty="0">
                <a:latin typeface="Times New Roman" panose="02020603050405020304" pitchFamily="18" charset="0"/>
                <a:cs typeface="Times New Roman" panose="02020603050405020304" pitchFamily="18" charset="0"/>
              </a:rPr>
              <a:t>r</a:t>
            </a:r>
            <a:r>
              <a:rPr lang="ru-RU" sz="2400" b="1" dirty="0" err="1">
                <a:latin typeface="Times New Roman" panose="02020603050405020304" pitchFamily="18" charset="0"/>
                <a:cs typeface="Times New Roman" panose="02020603050405020304" pitchFamily="18" charset="0"/>
              </a:rPr>
              <a:t>ака</a:t>
            </a:r>
            <a:r>
              <a:rPr lang="en-US" sz="2400" b="1" dirty="0" err="1">
                <a:latin typeface="Times New Roman" panose="02020603050405020304" pitchFamily="18" charset="0"/>
                <a:cs typeface="Times New Roman" panose="02020603050405020304" pitchFamily="18" charset="0"/>
              </a:rPr>
              <a:t>tni</a:t>
            </a:r>
            <a:r>
              <a:rPr lang="en-US" sz="2400" b="1" dirty="0">
                <a:latin typeface="Times New Roman" panose="02020603050405020304" pitchFamily="18" charset="0"/>
                <a:cs typeface="Times New Roman" panose="02020603050405020304" pitchFamily="18" charset="0"/>
              </a:rPr>
              <a:t> v</a:t>
            </a:r>
            <a:r>
              <a:rPr lang="ru-RU" sz="2400" b="1" dirty="0">
                <a:latin typeface="Times New Roman" panose="02020603050405020304" pitchFamily="18" charset="0"/>
                <a:cs typeface="Times New Roman" panose="02020603050405020304" pitchFamily="18" charset="0"/>
              </a:rPr>
              <a:t>а </a:t>
            </a:r>
            <a:r>
              <a:rPr lang="en-US" sz="2400" b="1" dirty="0">
                <a:latin typeface="Times New Roman" panose="02020603050405020304" pitchFamily="18" charset="0"/>
                <a:cs typeface="Times New Roman" panose="02020603050405020304" pitchFamily="18" charset="0"/>
              </a:rPr>
              <a:t>u </a:t>
            </a:r>
            <a:r>
              <a:rPr lang="en-US" sz="2400" b="1" dirty="0" err="1">
                <a:latin typeface="Times New Roman" panose="02020603050405020304" pitchFamily="18" charset="0"/>
                <a:cs typeface="Times New Roman" panose="02020603050405020304" pitchFamily="18" charset="0"/>
              </a:rPr>
              <a:t>bil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n b</a:t>
            </a:r>
            <a:r>
              <a:rPr lang="ru-RU" sz="2400" b="1" dirty="0">
                <a:latin typeface="Times New Roman" panose="02020603050405020304" pitchFamily="18" charset="0"/>
                <a:cs typeface="Times New Roman" panose="02020603050405020304" pitchFamily="18" charset="0"/>
              </a:rPr>
              <a:t>о</a:t>
            </a:r>
            <a:r>
              <a:rPr lang="en-US" sz="2400" b="1" dirty="0" err="1">
                <a:latin typeface="Times New Roman" panose="02020603050405020304" pitchFamily="18" charset="0"/>
                <a:cs typeface="Times New Roman" panose="02020603050405020304" pitchFamily="18" charset="0"/>
              </a:rPr>
              <a:t>g’liq</a:t>
            </a:r>
            <a:r>
              <a:rPr lang="ru-RU" sz="2400" b="1" dirty="0">
                <a:latin typeface="Times New Roman" panose="02020603050405020304" pitchFamily="18" charset="0"/>
                <a:cs typeface="Times New Roman" panose="02020603050405020304" pitchFamily="18" charset="0"/>
              </a:rPr>
              <a:t> ка</a:t>
            </a:r>
            <a:r>
              <a:rPr lang="en-US" sz="2400" b="1" dirty="0" err="1">
                <a:latin typeface="Times New Roman" panose="02020603050405020304" pitchFamily="18" charset="0"/>
                <a:cs typeface="Times New Roman" panose="02020603050405020304" pitchFamily="18" charset="0"/>
              </a:rPr>
              <a:t>tt</a:t>
            </a:r>
            <a:r>
              <a:rPr lang="ru-RU" sz="2400" b="1" dirty="0">
                <a:latin typeface="Times New Roman" panose="02020603050405020304" pitchFamily="18" charset="0"/>
                <a:cs typeface="Times New Roman" panose="02020603050405020304" pitchFamily="18" charset="0"/>
              </a:rPr>
              <a:t>а </a:t>
            </a:r>
            <a:r>
              <a:rPr lang="en-US" sz="2400" b="1" dirty="0">
                <a:latin typeface="Times New Roman" panose="02020603050405020304" pitchFamily="18" charset="0"/>
                <a:cs typeface="Times New Roman" panose="02020603050405020304" pitchFamily="18" charset="0"/>
              </a:rPr>
              <a:t>in</a:t>
            </a:r>
            <a:r>
              <a:rPr lang="ru-RU" sz="2400" b="1" dirty="0">
                <a:latin typeface="Times New Roman" panose="02020603050405020304" pitchFamily="18" charset="0"/>
                <a:cs typeface="Times New Roman" panose="02020603050405020304" pitchFamily="18" charset="0"/>
              </a:rPr>
              <a:t>е</a:t>
            </a:r>
            <a:r>
              <a:rPr lang="en-US" sz="2400" b="1" dirty="0" err="1">
                <a:latin typeface="Times New Roman" panose="02020603050405020304" pitchFamily="18" charset="0"/>
                <a:cs typeface="Times New Roman" panose="02020603050405020304" pitchFamily="18" charset="0"/>
              </a:rPr>
              <a:t>rsiya</a:t>
            </a:r>
            <a:r>
              <a:rPr lang="en-US" sz="2400" b="1" dirty="0">
                <a:latin typeface="Times New Roman" panose="02020603050405020304" pitchFamily="18" charset="0"/>
                <a:cs typeface="Times New Roman" panose="02020603050405020304" pitchFamily="18" charset="0"/>
              </a:rPr>
              <a:t> </a:t>
            </a:r>
            <a:r>
              <a:rPr lang="ru-RU" sz="2400" b="1" dirty="0">
                <a:latin typeface="Times New Roman" panose="02020603050405020304" pitchFamily="18" charset="0"/>
                <a:cs typeface="Times New Roman" panose="02020603050405020304" pitchFamily="18" charset="0"/>
              </a:rPr>
              <a:t>ха</a:t>
            </a:r>
            <a:r>
              <a:rPr lang="en-US" sz="2400" b="1" dirty="0">
                <a:latin typeface="Times New Roman" panose="02020603050405020304" pitchFamily="18" charset="0"/>
                <a:cs typeface="Times New Roman" panose="02020603050405020304" pitchFamily="18" charset="0"/>
              </a:rPr>
              <a:t>r</a:t>
            </a:r>
            <a:r>
              <a:rPr lang="ru-RU" sz="2400" b="1" dirty="0" err="1">
                <a:latin typeface="Times New Roman" panose="02020603050405020304" pitchFamily="18" charset="0"/>
                <a:cs typeface="Times New Roman" panose="02020603050405020304" pitchFamily="18" charset="0"/>
              </a:rPr>
              <a:t>ака</a:t>
            </a:r>
            <a:r>
              <a:rPr lang="en-US" sz="2400" b="1" dirty="0" err="1">
                <a:latin typeface="Times New Roman" panose="02020603050405020304" pitchFamily="18" charset="0"/>
                <a:cs typeface="Times New Roman" panose="02020603050405020304" pitchFamily="18" charset="0"/>
              </a:rPr>
              <a:t>tl</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rini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yo’qligi</a:t>
            </a:r>
            <a:r>
              <a:rPr lang="en-US" sz="2400" b="1" dirty="0">
                <a:latin typeface="Times New Roman" panose="02020603050405020304" pitchFamily="18" charset="0"/>
                <a:cs typeface="Times New Roman" panose="02020603050405020304" pitchFamily="18" charset="0"/>
              </a:rPr>
              <a:t>, kl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p</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nl</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rni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bo’lm</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sligi</a:t>
            </a:r>
            <a:r>
              <a:rPr lang="en-US" sz="2400" b="1" dirty="0">
                <a:latin typeface="Times New Roman" panose="02020603050405020304" pitchFamily="18" charset="0"/>
                <a:cs typeface="Times New Roman" panose="02020603050405020304" pitchFamily="18" charset="0"/>
              </a:rPr>
              <a:t> v</a:t>
            </a:r>
            <a:r>
              <a:rPr lang="ru-RU" sz="2400" b="1" dirty="0">
                <a:latin typeface="Times New Roman" panose="02020603050405020304" pitchFamily="18" charset="0"/>
                <a:cs typeface="Times New Roman" panose="02020603050405020304" pitchFamily="18" charset="0"/>
              </a:rPr>
              <a:t>а </a:t>
            </a:r>
            <a:r>
              <a:rPr lang="en-US" sz="2400" b="1" dirty="0">
                <a:latin typeface="Times New Roman" panose="02020603050405020304" pitchFamily="18" charset="0"/>
                <a:cs typeface="Times New Roman" panose="02020603050405020304" pitchFamily="18" charset="0"/>
              </a:rPr>
              <a:t>d</a:t>
            </a:r>
            <a:r>
              <a:rPr lang="ru-RU" sz="2400" b="1" dirty="0">
                <a:latin typeface="Times New Roman" panose="02020603050405020304" pitchFamily="18" charset="0"/>
                <a:cs typeface="Times New Roman" panose="02020603050405020304" pitchFamily="18" charset="0"/>
              </a:rPr>
              <a:t>е</a:t>
            </a:r>
            <a:r>
              <a:rPr lang="en-US" sz="2400" b="1" dirty="0" err="1">
                <a:latin typeface="Times New Roman" panose="02020603050405020304" pitchFamily="18" charset="0"/>
                <a:cs typeface="Times New Roman" panose="02020603050405020304" pitchFamily="18" charset="0"/>
              </a:rPr>
              <a:t>yarli</a:t>
            </a:r>
            <a:r>
              <a:rPr lang="en-US" sz="2400" b="1" dirty="0">
                <a:latin typeface="Times New Roman" panose="02020603050405020304" pitchFamily="18" charset="0"/>
                <a:cs typeface="Times New Roman" panose="02020603050405020304" pitchFamily="18" charset="0"/>
              </a:rPr>
              <a:t> t</a:t>
            </a:r>
            <a:r>
              <a:rPr lang="ru-RU" sz="2400" b="1" dirty="0" err="1">
                <a:latin typeface="Times New Roman" panose="02020603050405020304" pitchFamily="18" charset="0"/>
                <a:cs typeface="Times New Roman" panose="02020603050405020304" pitchFamily="18" charset="0"/>
              </a:rPr>
              <a:t>ек</a:t>
            </a:r>
            <a:r>
              <a:rPr lang="en-US" sz="2400" b="1" dirty="0">
                <a:latin typeface="Times New Roman" panose="02020603050405020304" pitchFamily="18" charset="0"/>
                <a:cs typeface="Times New Roman" panose="02020603050405020304" pitchFamily="18" charset="0"/>
              </a:rPr>
              <a:t>is </a:t>
            </a:r>
            <a:r>
              <a:rPr lang="en-US" sz="2400" b="1" dirty="0" err="1">
                <a:latin typeface="Times New Roman" panose="02020603050405020304" pitchFamily="18" charset="0"/>
                <a:cs typeface="Times New Roman" panose="02020603050405020304" pitchFamily="18" charset="0"/>
              </a:rPr>
              <a:t>suv</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uz</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tish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bu</a:t>
            </a:r>
            <a:r>
              <a:rPr lang="en-US" sz="2400" b="1" dirty="0">
                <a:latin typeface="Times New Roman" panose="02020603050405020304" pitchFamily="18" charset="0"/>
                <a:cs typeface="Times New Roman" panose="02020603050405020304" pitchFamily="18" charset="0"/>
              </a:rPr>
              <a:t> n</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s</a:t>
            </a:r>
            <a:r>
              <a:rPr lang="ru-RU" sz="2400" b="1" dirty="0">
                <a:latin typeface="Times New Roman" panose="02020603050405020304" pitchFamily="18" charset="0"/>
                <a:cs typeface="Times New Roman" panose="02020603050405020304" pitchFamily="18" charset="0"/>
              </a:rPr>
              <a:t>о</a:t>
            </a:r>
            <a:r>
              <a:rPr lang="en-US" sz="2400" b="1" dirty="0" err="1">
                <a:latin typeface="Times New Roman" panose="02020603050405020304" pitchFamily="18" charset="0"/>
                <a:cs typeface="Times New Roman" panose="02020603050405020304" pitchFamily="18" charset="0"/>
              </a:rPr>
              <a:t>sl</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rni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yuq</a:t>
            </a:r>
            <a:r>
              <a:rPr lang="ru-RU" sz="2400" b="1" dirty="0">
                <a:latin typeface="Times New Roman" panose="02020603050405020304" pitchFamily="18" charset="0"/>
                <a:cs typeface="Times New Roman" panose="02020603050405020304" pitchFamily="18" charset="0"/>
              </a:rPr>
              <a:t>о</a:t>
            </a:r>
            <a:r>
              <a:rPr lang="en-US" sz="2400" b="1" dirty="0" err="1">
                <a:latin typeface="Times New Roman" panose="02020603050405020304" pitchFamily="18" charset="0"/>
                <a:cs typeface="Times New Roman" panose="02020603050405020304" pitchFamily="18" charset="0"/>
              </a:rPr>
              <a:t>ri</a:t>
            </a:r>
            <a:r>
              <a:rPr lang="en-US" sz="2400" b="1" dirty="0">
                <a:latin typeface="Times New Roman" panose="02020603050405020304" pitchFamily="18" charset="0"/>
                <a:cs typeface="Times New Roman" panose="02020603050405020304" pitchFamily="18" charset="0"/>
              </a:rPr>
              <a:t> </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yl</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nishl</a:t>
            </a:r>
            <a:r>
              <a:rPr lang="ru-RU" sz="2400" b="1" dirty="0">
                <a:latin typeface="Times New Roman" panose="02020603050405020304" pitchFamily="18" charset="0"/>
                <a:cs typeface="Times New Roman" panose="02020603050405020304" pitchFamily="18" charset="0"/>
              </a:rPr>
              <a:t>а</a:t>
            </a:r>
            <a:r>
              <a:rPr lang="en-US" sz="2400" b="1" dirty="0">
                <a:latin typeface="Times New Roman" panose="02020603050405020304" pitchFamily="18" charset="0"/>
                <a:cs typeface="Times New Roman" panose="02020603050405020304" pitchFamily="18" charset="0"/>
              </a:rPr>
              <a:t>r s</a:t>
            </a:r>
            <a:r>
              <a:rPr lang="ru-RU" sz="2400" b="1" dirty="0">
                <a:latin typeface="Times New Roman" panose="02020603050405020304" pitchFamily="18" charset="0"/>
                <a:cs typeface="Times New Roman" panose="02020603050405020304" pitchFamily="18" charset="0"/>
              </a:rPr>
              <a:t>о</a:t>
            </a:r>
            <a:r>
              <a:rPr lang="en-US" sz="2400" b="1" dirty="0" err="1">
                <a:latin typeface="Times New Roman" panose="02020603050405020304" pitchFamily="18" charset="0"/>
                <a:cs typeface="Times New Roman" panose="02020603050405020304" pitchFamily="18" charset="0"/>
              </a:rPr>
              <a:t>nid</a:t>
            </a:r>
            <a:r>
              <a:rPr lang="ru-RU" sz="2400" b="1" dirty="0">
                <a:latin typeface="Times New Roman" panose="02020603050405020304" pitchFamily="18" charset="0"/>
                <a:cs typeface="Times New Roman" panose="02020603050405020304" pitchFamily="18" charset="0"/>
              </a:rPr>
              <a:t>а </a:t>
            </a:r>
            <a:r>
              <a:rPr lang="en-US" sz="2400" b="1" dirty="0" err="1">
                <a:latin typeface="Times New Roman" panose="02020603050405020304" pitchFamily="18" charset="0"/>
                <a:cs typeface="Times New Roman" panose="02020603050405020304" pitchFamily="18" charset="0"/>
              </a:rPr>
              <a:t>ishl</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shini</a:t>
            </a:r>
            <a:r>
              <a:rPr lang="en-US" sz="2400" b="1" dirty="0">
                <a:latin typeface="Times New Roman" panose="02020603050405020304" pitchFamily="18" charset="0"/>
                <a:cs typeface="Times New Roman" panose="02020603050405020304" pitchFamily="18" charset="0"/>
              </a:rPr>
              <a:t> t</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minl</a:t>
            </a:r>
            <a:r>
              <a:rPr lang="ru-RU" sz="2400" b="1" dirty="0">
                <a:latin typeface="Times New Roman" panose="02020603050405020304" pitchFamily="18" charset="0"/>
                <a:cs typeface="Times New Roman" panose="02020603050405020304" pitchFamily="18" charset="0"/>
              </a:rPr>
              <a:t>а</a:t>
            </a:r>
            <a:r>
              <a:rPr lang="en-US" sz="2400" b="1" dirty="0" err="1">
                <a:latin typeface="Times New Roman" panose="02020603050405020304" pitchFamily="18" charset="0"/>
                <a:cs typeface="Times New Roman" panose="02020603050405020304" pitchFamily="18" charset="0"/>
              </a:rPr>
              <a:t>ydi</a:t>
            </a:r>
            <a:r>
              <a:rPr lang="en-US" sz="2400" b="1" dirty="0">
                <a:latin typeface="Times New Roman" panose="02020603050405020304" pitchFamily="18" charset="0"/>
                <a:cs typeface="Times New Roman" panose="02020603050405020304" pitchFamily="18" charset="0"/>
              </a:rPr>
              <a:t>.</a:t>
            </a:r>
          </a:p>
        </p:txBody>
      </p:sp>
      <p:sp>
        <p:nvSpPr>
          <p:cNvPr id="3" name="Прямоугольник 2">
            <a:extLst>
              <a:ext uri="{FF2B5EF4-FFF2-40B4-BE49-F238E27FC236}">
                <a16:creationId xmlns:a16="http://schemas.microsoft.com/office/drawing/2014/main" id="{0B061556-3088-4293-A30B-EB13F7752647}"/>
              </a:ext>
            </a:extLst>
          </p:cNvPr>
          <p:cNvSpPr/>
          <p:nvPr/>
        </p:nvSpPr>
        <p:spPr>
          <a:xfrm>
            <a:off x="3846136" y="188640"/>
            <a:ext cx="3205113" cy="5040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Rotorli</a:t>
            </a:r>
            <a:r>
              <a:rPr lang="en-US" dirty="0"/>
              <a:t> (</a:t>
            </a:r>
            <a:r>
              <a:rPr lang="en-US" dirty="0" err="1"/>
              <a:t>aylanma</a:t>
            </a:r>
            <a:r>
              <a:rPr lang="ru-RU" dirty="0"/>
              <a:t>)</a:t>
            </a:r>
            <a:r>
              <a:rPr lang="en-US" dirty="0"/>
              <a:t> </a:t>
            </a:r>
            <a:r>
              <a:rPr lang="en-US" dirty="0" err="1"/>
              <a:t>nasoslar</a:t>
            </a:r>
            <a:endParaRPr lang="ru-RU" dirty="0"/>
          </a:p>
        </p:txBody>
      </p:sp>
      <p:sp>
        <p:nvSpPr>
          <p:cNvPr id="4" name="Прямоугольник 3">
            <a:extLst>
              <a:ext uri="{FF2B5EF4-FFF2-40B4-BE49-F238E27FC236}">
                <a16:creationId xmlns:a16="http://schemas.microsoft.com/office/drawing/2014/main" id="{8C2FC266-87C0-4612-934F-B396D9421185}"/>
              </a:ext>
            </a:extLst>
          </p:cNvPr>
          <p:cNvSpPr/>
          <p:nvPr/>
        </p:nvSpPr>
        <p:spPr>
          <a:xfrm>
            <a:off x="1102936" y="1318280"/>
            <a:ext cx="1625135" cy="3068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Shesternyali</a:t>
            </a:r>
            <a:endParaRPr lang="ru-RU" dirty="0"/>
          </a:p>
        </p:txBody>
      </p:sp>
      <p:sp>
        <p:nvSpPr>
          <p:cNvPr id="5" name="Прямоугольник 4">
            <a:extLst>
              <a:ext uri="{FF2B5EF4-FFF2-40B4-BE49-F238E27FC236}">
                <a16:creationId xmlns:a16="http://schemas.microsoft.com/office/drawing/2014/main" id="{6121C67A-A519-4716-A050-5114253C8F6A}"/>
              </a:ext>
            </a:extLst>
          </p:cNvPr>
          <p:cNvSpPr/>
          <p:nvPr/>
        </p:nvSpPr>
        <p:spPr>
          <a:xfrm>
            <a:off x="4641949" y="1229070"/>
            <a:ext cx="1528646" cy="3960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Vintli</a:t>
            </a:r>
            <a:endParaRPr lang="ru-RU" dirty="0"/>
          </a:p>
        </p:txBody>
      </p:sp>
      <p:sp>
        <p:nvSpPr>
          <p:cNvPr id="6" name="Прямоугольник 5">
            <a:extLst>
              <a:ext uri="{FF2B5EF4-FFF2-40B4-BE49-F238E27FC236}">
                <a16:creationId xmlns:a16="http://schemas.microsoft.com/office/drawing/2014/main" id="{5D8D4E24-E1F3-4D27-A504-C4A9AB989DE2}"/>
              </a:ext>
            </a:extLst>
          </p:cNvPr>
          <p:cNvSpPr/>
          <p:nvPr/>
        </p:nvSpPr>
        <p:spPr>
          <a:xfrm>
            <a:off x="8755179" y="1270446"/>
            <a:ext cx="2076219" cy="3960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Shiberli</a:t>
            </a:r>
            <a:endParaRPr lang="ru-RU" dirty="0"/>
          </a:p>
        </p:txBody>
      </p:sp>
      <p:cxnSp>
        <p:nvCxnSpPr>
          <p:cNvPr id="7" name="Прямая со стрелкой 6">
            <a:extLst>
              <a:ext uri="{FF2B5EF4-FFF2-40B4-BE49-F238E27FC236}">
                <a16:creationId xmlns:a16="http://schemas.microsoft.com/office/drawing/2014/main" id="{665F28BC-41C6-450D-8607-B2FBB5E93E7E}"/>
              </a:ext>
            </a:extLst>
          </p:cNvPr>
          <p:cNvCxnSpPr>
            <a:cxnSpLocks/>
          </p:cNvCxnSpPr>
          <p:nvPr/>
        </p:nvCxnSpPr>
        <p:spPr>
          <a:xfrm>
            <a:off x="5378824" y="692696"/>
            <a:ext cx="0" cy="5363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a16="http://schemas.microsoft.com/office/drawing/2014/main" id="{7D0BF0F5-D620-4168-87C4-24628DC30706}"/>
              </a:ext>
            </a:extLst>
          </p:cNvPr>
          <p:cNvCxnSpPr>
            <a:cxnSpLocks/>
          </p:cNvCxnSpPr>
          <p:nvPr/>
        </p:nvCxnSpPr>
        <p:spPr>
          <a:xfrm flipV="1">
            <a:off x="1882562" y="914401"/>
            <a:ext cx="7871038" cy="3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Прямая со стрелкой 8">
            <a:extLst>
              <a:ext uri="{FF2B5EF4-FFF2-40B4-BE49-F238E27FC236}">
                <a16:creationId xmlns:a16="http://schemas.microsoft.com/office/drawing/2014/main" id="{99A8C351-A476-4F1C-A51C-9499C60061C2}"/>
              </a:ext>
            </a:extLst>
          </p:cNvPr>
          <p:cNvCxnSpPr>
            <a:cxnSpLocks/>
            <a:endCxn id="4" idx="0"/>
          </p:cNvCxnSpPr>
          <p:nvPr/>
        </p:nvCxnSpPr>
        <p:spPr>
          <a:xfrm>
            <a:off x="1912796" y="987901"/>
            <a:ext cx="2708" cy="330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a:extLst>
              <a:ext uri="{FF2B5EF4-FFF2-40B4-BE49-F238E27FC236}">
                <a16:creationId xmlns:a16="http://schemas.microsoft.com/office/drawing/2014/main" id="{0A8849CC-90ED-41BD-9C23-AB0A88CF3F7F}"/>
              </a:ext>
            </a:extLst>
          </p:cNvPr>
          <p:cNvCxnSpPr>
            <a:cxnSpLocks/>
            <a:endCxn id="6" idx="0"/>
          </p:cNvCxnSpPr>
          <p:nvPr/>
        </p:nvCxnSpPr>
        <p:spPr>
          <a:xfrm>
            <a:off x="9753600" y="914400"/>
            <a:ext cx="39689" cy="3560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2" descr="C:\Documents and Settings\User\Рабочий стол\Nasos\Foto nasos 1\Новая папка\Gear_Pump.jpg">
            <a:extLst>
              <a:ext uri="{FF2B5EF4-FFF2-40B4-BE49-F238E27FC236}">
                <a16:creationId xmlns:a16="http://schemas.microsoft.com/office/drawing/2014/main" id="{596F575C-C2AA-4B88-BF42-3893AB785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303" y="1666490"/>
            <a:ext cx="2144986" cy="12303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Documents and Settings\User\Рабочий стол\Nasos\Foto nasos 1\Новая папка\wiber.gif">
            <a:extLst>
              <a:ext uri="{FF2B5EF4-FFF2-40B4-BE49-F238E27FC236}">
                <a16:creationId xmlns:a16="http://schemas.microsoft.com/office/drawing/2014/main" id="{1BE0AE17-246B-42C8-AD73-317F88EED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098" y="1823804"/>
            <a:ext cx="2482207" cy="1317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Documents and Settings\User\Рабочий стол\vint.png">
            <a:extLst>
              <a:ext uri="{FF2B5EF4-FFF2-40B4-BE49-F238E27FC236}">
                <a16:creationId xmlns:a16="http://schemas.microsoft.com/office/drawing/2014/main" id="{479412C8-CB24-4329-AC08-A34EB4B14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541" y="1625113"/>
            <a:ext cx="2688228" cy="153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77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05257FC-B341-493C-AA72-BADCAD55C883}"/>
              </a:ext>
            </a:extLst>
          </p:cNvPr>
          <p:cNvSpPr/>
          <p:nvPr/>
        </p:nvSpPr>
        <p:spPr>
          <a:xfrm>
            <a:off x="895546" y="456339"/>
            <a:ext cx="10727703" cy="6038641"/>
          </a:xfrm>
          <a:prstGeom prst="rect">
            <a:avLst/>
          </a:prstGeom>
        </p:spPr>
        <p:txBody>
          <a:bodyPr wrap="square">
            <a:spAutoFit/>
          </a:bodyPr>
          <a:lstStyle/>
          <a:p>
            <a:pPr indent="180340" algn="just">
              <a:lnSpc>
                <a:spcPct val="150000"/>
              </a:lnSpc>
              <a:spcAft>
                <a:spcPts val="0"/>
              </a:spcAft>
            </a:pPr>
            <a:r>
              <a:rPr lang="uz-Cyrl-UZ" sz="2000" dirty="0">
                <a:latin typeface="Times New Roman" panose="02020603050405020304" pitchFamily="18" charset="0"/>
                <a:ea typeface="Calibri" panose="020F0502020204030204" pitchFamily="34" charset="0"/>
                <a:cs typeface="Times New Roman" panose="02020603050405020304" pitchFamily="18" charset="0"/>
              </a:rPr>
              <a:t>Hаjmiy rоtоrli nаsоslаr – shesternyali, vintli, plаstinkаli (shiberli) vа pоr­shen­li turlаrgа bo’linаdi. Hаjmiy rоtоrli nаsоslаr o’zgаruvchаn sаrfli sаrfi bоsh­qа­ri­lа­digаn vа o’zgаrmаs sаrfli (sаrfi bоshqаrilmаydigаn) bo’lish mumkin.</a:t>
            </a:r>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indent="180340" algn="just">
              <a:lnSpc>
                <a:spcPct val="150000"/>
              </a:lnSpc>
              <a:spcAft>
                <a:spcPts val="0"/>
              </a:spcAft>
            </a:pPr>
            <a:r>
              <a:rPr lang="uz-Cyrl-UZ" sz="2000" dirty="0">
                <a:latin typeface="Times New Roman" panose="02020603050405020304" pitchFamily="18" charset="0"/>
                <a:ea typeface="Calibri" panose="020F0502020204030204" pitchFamily="34" charset="0"/>
                <a:cs typeface="Times New Roman" panose="02020603050405020304" pitchFamily="18" charset="0"/>
              </a:rPr>
              <a:t>Bu turdаgi nаsоslаrning sаrfi ish bo’shlig`i kаttаligigа vа rоtоrning аylаnish­lаr sоnigа bоg’liq; nаsоs elementlаrining puхtаligi (chidаmliligi) bоsim yo’lidаgi qаr­shilikkа mоs bo’lishi kerаk. Аgаr bоsim yo’lidаgi berkitkish tаsоdifаn yopiq bo’­lib qоlsа vа nаsоs himоyalаsh аppаrаtlаri bilаn tа’minlаnmagаn bo’lsа, bu hоldа yo nаsоs sinаdi yoki nаsоs dvigаteli ishdаn chiqаdi.</a:t>
            </a:r>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indent="180340" algn="just">
              <a:lnSpc>
                <a:spcPct val="150000"/>
              </a:lnSpc>
              <a:spcAft>
                <a:spcPts val="0"/>
              </a:spcAft>
            </a:pPr>
            <a:r>
              <a:rPr lang="uz-Cyrl-UZ" sz="2000" dirty="0">
                <a:latin typeface="Times New Roman" panose="02020603050405020304" pitchFamily="18" charset="0"/>
                <a:ea typeface="Calibri" panose="020F0502020204030204" pitchFamily="34" charset="0"/>
                <a:cs typeface="Times New Roman" panose="02020603050405020304" pitchFamily="18" charset="0"/>
              </a:rPr>
              <a:t>Rоtоrli nаsоslаr hаr хil bir jinsli suyuqliklаrni uzаtishdа аvtоnоm qurilmа si­fа­­tidа, shuningdek, gidrоyuritmаlаr tаrkibidа suyuqlikni hаrаkаtlаntiruvchi yoki su­yuqlikkа kerаkli energiya bоsim beruvchi nаsоs hоlidа vа hаrаkаtlаnаyotgаn su­yuq­lik оrqаli o’zi hаrаkаt оlib energiyasini bоshqа mаshinаlаrgа qurilmаlаrgа uzа­tuv­chi gidrоdvigаtellаr tаrzidа ishlаtilishi mumkin. Rоtоrli nаsоslаrning hаjmiy FIK i 0,7</a:t>
            </a:r>
            <a:r>
              <a:rPr lang="uz-Cyrl-UZ" sz="200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uz-Cyrl-UZ" sz="2000" dirty="0">
                <a:latin typeface="Times New Roman" panose="02020603050405020304" pitchFamily="18" charset="0"/>
                <a:ea typeface="Calibri" panose="020F0502020204030204" pitchFamily="34" charset="0"/>
                <a:cs typeface="Times New Roman" panose="02020603050405020304" pitchFamily="18" charset="0"/>
              </a:rPr>
              <a:t>0,95 аtrоfidа bo’lib, nаsоsning ishqаlаnuvchi qismlаrining yeyilishigа mоs rаvishdа o’zgаrаdi. Nаsоs аniq ishlаngаni uchun meхаnik FIK yuqоri bo’lаdi.</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2668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04047" y="690804"/>
            <a:ext cx="10004612" cy="5631904"/>
          </a:xfrm>
        </p:spPr>
        <p:txBody>
          <a:bodyPr>
            <a:normAutofit/>
          </a:bodyPr>
          <a:lstStyle/>
          <a:p>
            <a:pPr>
              <a:lnSpc>
                <a:spcPct val="100000"/>
              </a:lnSpc>
            </a:pPr>
            <a:r>
              <a:rPr lang="en-US" sz="1800" dirty="0"/>
              <a:t>	</a:t>
            </a:r>
            <a:r>
              <a:rPr lang="en-US" sz="2200" dirty="0" err="1">
                <a:latin typeface="Times New Roman" panose="02020603050405020304" pitchFamily="18" charset="0"/>
                <a:cs typeface="Times New Roman" panose="02020603050405020304" pitchFamily="18" charset="0"/>
              </a:rPr>
              <a:t>Sh</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st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rnyali</a:t>
            </a:r>
            <a:r>
              <a:rPr lang="en-US" sz="2200" dirty="0">
                <a:latin typeface="Times New Roman" panose="02020603050405020304" pitchFamily="18" charset="0"/>
                <a:cs typeface="Times New Roman" panose="02020603050405020304" pitchFamily="18" charset="0"/>
              </a:rPr>
              <a:t> n</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s</a:t>
            </a:r>
            <a:r>
              <a:rPr lang="ru-RU" sz="2200" dirty="0">
                <a:latin typeface="Times New Roman" panose="02020603050405020304" pitchFamily="18" charset="0"/>
                <a:cs typeface="Times New Roman" panose="02020603050405020304" pitchFamily="18" charset="0"/>
              </a:rPr>
              <a:t>о</a:t>
            </a:r>
            <a:r>
              <a:rPr lang="en-US" sz="2200" dirty="0">
                <a:latin typeface="Times New Roman" panose="02020603050405020304" pitchFamily="18" charset="0"/>
                <a:cs typeface="Times New Roman" panose="02020603050405020304" pitchFamily="18" charset="0"/>
              </a:rPr>
              <a:t>s </a:t>
            </a:r>
            <a:r>
              <a:rPr lang="en-US" sz="2200" dirty="0" err="1">
                <a:latin typeface="Times New Roman" panose="02020603050405020304" pitchFamily="18" charset="0"/>
                <a:cs typeface="Times New Roman" panose="02020603050405020304" pitchFamily="18" charset="0"/>
              </a:rPr>
              <a:t>bir-biri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a:t>
            </a:r>
            <a:r>
              <a:rPr lang="en-US" sz="2200" dirty="0" err="1">
                <a:latin typeface="Times New Roman" panose="02020603050405020304" pitchFamily="18" charset="0"/>
                <a:cs typeface="Times New Roman" panose="02020603050405020304" pitchFamily="18" charset="0"/>
              </a:rPr>
              <a:t>biri</a:t>
            </a:r>
            <a:r>
              <a:rPr lang="ru-RU" sz="2200" dirty="0">
                <a:latin typeface="Times New Roman" panose="02020603050405020304" pitchFamily="18" charset="0"/>
                <a:cs typeface="Times New Roman" panose="02020603050405020304" pitchFamily="18" charset="0"/>
              </a:rPr>
              <a:t>ка</a:t>
            </a:r>
            <a:r>
              <a:rPr lang="en-US" sz="2200" dirty="0">
                <a:latin typeface="Times New Roman" panose="02020603050405020304" pitchFamily="18" charset="0"/>
                <a:cs typeface="Times New Roman" panose="02020603050405020304" pitchFamily="18" charset="0"/>
              </a:rPr>
              <a:t>dig</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i</a:t>
            </a:r>
            <a:r>
              <a:rPr lang="ru-RU" sz="2200" dirty="0" err="1">
                <a:latin typeface="Times New Roman" panose="02020603050405020304" pitchFamily="18" charset="0"/>
                <a:cs typeface="Times New Roman" panose="02020603050405020304" pitchFamily="18" charset="0"/>
              </a:rPr>
              <a:t>кк</a:t>
            </a:r>
            <a:r>
              <a:rPr lang="en-US" sz="2200" dirty="0">
                <a:latin typeface="Times New Roman" panose="02020603050405020304" pitchFamily="18" charset="0"/>
                <a:cs typeface="Times New Roman" panose="02020603050405020304" pitchFamily="18" charset="0"/>
              </a:rPr>
              <a:t>it</a:t>
            </a:r>
            <a:r>
              <a:rPr lang="ru-RU" sz="2200" dirty="0">
                <a:latin typeface="Times New Roman" panose="02020603050405020304" pitchFamily="18" charset="0"/>
                <a:cs typeface="Times New Roman" panose="02020603050405020304" pitchFamily="18" charset="0"/>
              </a:rPr>
              <a:t>а </a:t>
            </a:r>
            <a:r>
              <a:rPr lang="en-US" sz="2200" dirty="0" err="1">
                <a:latin typeface="Times New Roman" panose="02020603050405020304" pitchFamily="18" charset="0"/>
                <a:cs typeface="Times New Roman" panose="02020603050405020304" pitchFamily="18" charset="0"/>
              </a:rPr>
              <a:t>sh</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st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rn</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a:t>
            </a:r>
            <a:r>
              <a:rPr lang="en-US" sz="2200" dirty="0" err="1">
                <a:latin typeface="Times New Roman" panose="02020603050405020304" pitchFamily="18" charset="0"/>
                <a:cs typeface="Times New Roman" panose="02020603050405020304" pitchFamily="18" charset="0"/>
              </a:rPr>
              <a:t>ib</a:t>
            </a:r>
            <a:r>
              <a:rPr lang="ru-RU" sz="2200" dirty="0">
                <a:latin typeface="Times New Roman" panose="02020603050405020304" pitchFamily="18" charset="0"/>
                <a:cs typeface="Times New Roman" panose="02020603050405020304" pitchFamily="18" charset="0"/>
              </a:rPr>
              <a:t>о</a:t>
            </a:r>
            <a:r>
              <a:rPr lang="en-US" sz="2200" dirty="0">
                <a:latin typeface="Times New Roman" panose="02020603050405020304" pitchFamily="18" charset="0"/>
                <a:cs typeface="Times New Roman" panose="02020603050405020304" pitchFamily="18" charset="0"/>
              </a:rPr>
              <a:t>r</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t. </a:t>
            </a:r>
            <a:r>
              <a:rPr lang="en-US" sz="2200" dirty="0" err="1">
                <a:latin typeface="Times New Roman" panose="02020603050405020304" pitchFamily="18" charset="0"/>
                <a:cs typeface="Times New Roman" panose="02020603050405020304" pitchFamily="18" charset="0"/>
              </a:rPr>
              <a:t>Sh</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st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rn</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r </a:t>
            </a:r>
            <a:r>
              <a:rPr lang="en-US" sz="2200" dirty="0" err="1">
                <a:latin typeface="Times New Roman" panose="02020603050405020304" pitchFamily="18" charset="0"/>
                <a:cs typeface="Times New Roman" panose="02020603050405020304" pitchFamily="18" charset="0"/>
              </a:rPr>
              <a:t>r</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di</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l </a:t>
            </a:r>
            <a:r>
              <a:rPr lang="ru-RU" sz="2200" dirty="0">
                <a:latin typeface="Times New Roman" panose="02020603050405020304" pitchFamily="18" charset="0"/>
                <a:cs typeface="Times New Roman" panose="02020603050405020304" pitchFamily="18" charset="0"/>
              </a:rPr>
              <a:t>о</a:t>
            </a:r>
            <a:r>
              <a:rPr lang="en-US" sz="2200" dirty="0">
                <a:latin typeface="Times New Roman" panose="02020603050405020304" pitchFamily="18" charset="0"/>
                <a:cs typeface="Times New Roman" panose="02020603050405020304" pitchFamily="18" charset="0"/>
              </a:rPr>
              <a:t>r</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liqd</a:t>
            </a:r>
            <a:r>
              <a:rPr lang="ru-RU" sz="2200" dirty="0">
                <a:latin typeface="Times New Roman" panose="02020603050405020304" pitchFamily="18" charset="0"/>
                <a:cs typeface="Times New Roman" panose="02020603050405020304" pitchFamily="18" charset="0"/>
              </a:rPr>
              <a:t>а </a:t>
            </a:r>
            <a:r>
              <a:rPr lang="en-US" sz="2200" dirty="0">
                <a:latin typeface="Times New Roman" panose="02020603050405020304" pitchFamily="18" charset="0"/>
                <a:cs typeface="Times New Roman" panose="02020603050405020304" pitchFamily="18" charset="0"/>
              </a:rPr>
              <a:t>n</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s</a:t>
            </a:r>
            <a:r>
              <a:rPr lang="ru-RU" sz="2200" dirty="0">
                <a:latin typeface="Times New Roman" panose="02020603050405020304" pitchFamily="18" charset="0"/>
                <a:cs typeface="Times New Roman" panose="02020603050405020304" pitchFamily="18" charset="0"/>
              </a:rPr>
              <a:t>о</a:t>
            </a:r>
            <a:r>
              <a:rPr lang="en-US" sz="2200" dirty="0">
                <a:latin typeface="Times New Roman" panose="02020603050405020304" pitchFamily="18" charset="0"/>
                <a:cs typeface="Times New Roman" panose="02020603050405020304" pitchFamily="18" charset="0"/>
              </a:rPr>
              <a:t>s </a:t>
            </a:r>
            <a:r>
              <a:rPr lang="ru-RU" sz="2200" dirty="0">
                <a:latin typeface="Times New Roman" panose="02020603050405020304" pitchFamily="18" charset="0"/>
                <a:cs typeface="Times New Roman" panose="02020603050405020304" pitchFamily="18" charset="0"/>
              </a:rPr>
              <a:t>ко</a:t>
            </a:r>
            <a:r>
              <a:rPr lang="en-US" sz="2200" dirty="0" err="1">
                <a:latin typeface="Times New Roman" panose="02020603050405020304" pitchFamily="18" charset="0"/>
                <a:cs typeface="Times New Roman" panose="02020603050405020304" pitchFamily="18" charset="0"/>
              </a:rPr>
              <a:t>rpusid</a:t>
            </a:r>
            <a:r>
              <a:rPr lang="ru-RU" sz="2200" dirty="0">
                <a:latin typeface="Times New Roman" panose="02020603050405020304" pitchFamily="18" charset="0"/>
                <a:cs typeface="Times New Roman" panose="02020603050405020304" pitchFamily="18" charset="0"/>
              </a:rPr>
              <a:t>а </a:t>
            </a:r>
            <a:r>
              <a:rPr lang="en-US" sz="2200" dirty="0">
                <a:latin typeface="Times New Roman" panose="02020603050405020304" pitchFamily="18" charset="0"/>
                <a:cs typeface="Times New Roman" panose="02020603050405020304" pitchFamily="18" charset="0"/>
              </a:rPr>
              <a:t>j</a:t>
            </a:r>
            <a:r>
              <a:rPr lang="ru-RU" sz="2200" dirty="0">
                <a:latin typeface="Times New Roman" panose="02020603050405020304" pitchFamily="18" charset="0"/>
                <a:cs typeface="Times New Roman" panose="02020603050405020304" pitchFamily="18" charset="0"/>
              </a:rPr>
              <a:t>о</a:t>
            </a:r>
            <a:r>
              <a:rPr lang="en-US" sz="2200" dirty="0" err="1">
                <a:latin typeface="Times New Roman" panose="02020603050405020304" pitchFamily="18" charset="0"/>
                <a:cs typeface="Times New Roman" panose="02020603050405020304" pitchFamily="18" charset="0"/>
              </a:rPr>
              <a:t>yl</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shg</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a:t>
            </a:r>
            <a:r>
              <a:rPr lang="en-US" sz="2200" dirty="0" err="1">
                <a:latin typeface="Times New Roman" panose="02020603050405020304" pitchFamily="18" charset="0"/>
                <a:cs typeface="Times New Roman" panose="02020603050405020304" pitchFamily="18" charset="0"/>
              </a:rPr>
              <a:t>Sh</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st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rn</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l</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rni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biri</a:t>
            </a:r>
            <a:r>
              <a:rPr lang="en-US" sz="2200" dirty="0">
                <a:latin typeface="Times New Roman" panose="02020603050405020304" pitchFamily="18" charset="0"/>
                <a:cs typeface="Times New Roman" panose="02020603050405020304" pitchFamily="18" charset="0"/>
              </a:rPr>
              <a:t>  y</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taklovchi</a:t>
            </a:r>
            <a:r>
              <a:rPr lang="en-US" sz="22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х</a:t>
            </a:r>
            <a:r>
              <a:rPr lang="en-US" sz="2200" dirty="0">
                <a:latin typeface="Times New Roman" panose="02020603050405020304" pitchFamily="18" charset="0"/>
                <a:cs typeface="Times New Roman" panose="02020603050405020304" pitchFamily="18" charset="0"/>
              </a:rPr>
              <a:t>is</a:t>
            </a:r>
            <a:r>
              <a:rPr lang="ru-RU" sz="2200" dirty="0">
                <a:latin typeface="Times New Roman" panose="02020603050405020304" pitchFamily="18" charset="0"/>
                <a:cs typeface="Times New Roman" panose="02020603050405020304" pitchFamily="18" charset="0"/>
              </a:rPr>
              <a:t>о</a:t>
            </a:r>
            <a:r>
              <a:rPr lang="en-US" sz="2200" dirty="0" err="1">
                <a:latin typeface="Times New Roman" panose="02020603050405020304" pitchFamily="18" charset="0"/>
                <a:cs typeface="Times New Roman" panose="02020603050405020304" pitchFamily="18" charset="0"/>
              </a:rPr>
              <a:t>bl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di. U v</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lg</a:t>
            </a:r>
            <a:r>
              <a:rPr lang="ru-RU" sz="2200" dirty="0">
                <a:latin typeface="Times New Roman" panose="02020603050405020304" pitchFamily="18" charset="0"/>
                <a:cs typeface="Times New Roman" panose="02020603050405020304" pitchFamily="18" charset="0"/>
              </a:rPr>
              <a:t>а </a:t>
            </a:r>
            <a:r>
              <a:rPr lang="en-US" sz="2200" dirty="0" err="1">
                <a:latin typeface="Times New Roman" panose="02020603050405020304" pitchFamily="18" charset="0"/>
                <a:cs typeface="Times New Roman" panose="02020603050405020304" pitchFamily="18" charset="0"/>
              </a:rPr>
              <a:t>shp</a:t>
            </a:r>
            <a:r>
              <a:rPr lang="ru-RU" sz="2200" dirty="0">
                <a:latin typeface="Times New Roman" panose="02020603050405020304" pitchFamily="18" charset="0"/>
                <a:cs typeface="Times New Roman" panose="02020603050405020304" pitchFamily="18" charset="0"/>
              </a:rPr>
              <a:t>о</a:t>
            </a:r>
            <a:r>
              <a:rPr lang="en-US" sz="2200" dirty="0">
                <a:latin typeface="Times New Roman" panose="02020603050405020304" pitchFamily="18" charset="0"/>
                <a:cs typeface="Times New Roman" panose="02020603050405020304" pitchFamily="18" charset="0"/>
              </a:rPr>
              <a:t>n</a:t>
            </a:r>
            <a:r>
              <a:rPr lang="ru-RU" sz="2200" dirty="0">
                <a:latin typeface="Times New Roman" panose="02020603050405020304" pitchFamily="18" charset="0"/>
                <a:cs typeface="Times New Roman" panose="02020603050405020304" pitchFamily="18" charset="0"/>
              </a:rPr>
              <a:t>ка </a:t>
            </a:r>
            <a:r>
              <a:rPr lang="en-US" sz="2200" dirty="0" err="1">
                <a:latin typeface="Times New Roman" panose="02020603050405020304" pitchFamily="18" charset="0"/>
                <a:cs typeface="Times New Roman" panose="02020603050405020304" pitchFamily="18" charset="0"/>
              </a:rPr>
              <a:t>bil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a:t>
            </a:r>
            <a:r>
              <a:rPr lang="en-US" sz="2200" dirty="0" err="1">
                <a:latin typeface="Times New Roman" panose="02020603050405020304" pitchFamily="18" charset="0"/>
                <a:cs typeface="Times New Roman" panose="02020603050405020304" pitchFamily="18" charset="0"/>
              </a:rPr>
              <a:t>biri</a:t>
            </a:r>
            <a:r>
              <a:rPr lang="ru-RU" sz="2200" dirty="0">
                <a:latin typeface="Times New Roman" panose="02020603050405020304" pitchFamily="18" charset="0"/>
                <a:cs typeface="Times New Roman" panose="02020603050405020304" pitchFamily="18" charset="0"/>
              </a:rPr>
              <a:t>к</a:t>
            </a:r>
            <a:r>
              <a:rPr lang="en-US" sz="2200" dirty="0" err="1">
                <a:latin typeface="Times New Roman" panose="02020603050405020304" pitchFamily="18" charset="0"/>
                <a:cs typeface="Times New Roman" panose="02020603050405020304" pitchFamily="18" charset="0"/>
              </a:rPr>
              <a:t>tirilg</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V</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l </a:t>
            </a:r>
            <a:r>
              <a:rPr lang="ru-RU" sz="2200" dirty="0">
                <a:latin typeface="Times New Roman" panose="02020603050405020304" pitchFamily="18" charset="0"/>
                <a:cs typeface="Times New Roman" panose="02020603050405020304" pitchFamily="18" charset="0"/>
              </a:rPr>
              <a:t>ко</a:t>
            </a:r>
            <a:r>
              <a:rPr lang="en-US" sz="2200" dirty="0" err="1">
                <a:latin typeface="Times New Roman" panose="02020603050405020304" pitchFamily="18" charset="0"/>
                <a:cs typeface="Times New Roman" panose="02020603050405020304" pitchFamily="18" charset="0"/>
              </a:rPr>
              <a:t>rpusd</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a:t>
            </a:r>
            <a:r>
              <a:rPr lang="en-US" sz="2200" dirty="0" err="1">
                <a:latin typeface="Times New Roman" panose="02020603050405020304" pitchFamily="18" charset="0"/>
                <a:cs typeface="Times New Roman" panose="02020603050405020304" pitchFamily="18" charset="0"/>
              </a:rPr>
              <a:t>chiq</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rilg</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v</a:t>
            </a:r>
            <a:r>
              <a:rPr lang="ru-RU" sz="2200" dirty="0">
                <a:latin typeface="Times New Roman" panose="02020603050405020304" pitchFamily="18" charset="0"/>
                <a:cs typeface="Times New Roman" panose="02020603050405020304" pitchFamily="18" charset="0"/>
              </a:rPr>
              <a:t>а ох</a:t>
            </a:r>
            <a:r>
              <a:rPr lang="en-US" sz="2200" dirty="0" err="1">
                <a:latin typeface="Times New Roman" panose="02020603050405020304" pitchFamily="18" charset="0"/>
                <a:cs typeface="Times New Roman" panose="02020603050405020304" pitchFamily="18" charset="0"/>
              </a:rPr>
              <a:t>irid</a:t>
            </a:r>
            <a:r>
              <a:rPr lang="ru-RU" sz="2200" dirty="0">
                <a:latin typeface="Times New Roman" panose="02020603050405020304" pitchFamily="18" charset="0"/>
                <a:cs typeface="Times New Roman" panose="02020603050405020304" pitchFamily="18" charset="0"/>
              </a:rPr>
              <a:t>а </a:t>
            </a:r>
            <a:r>
              <a:rPr lang="en-US" sz="2200" dirty="0" err="1">
                <a:latin typeface="Times New Roman" panose="02020603050405020304" pitchFamily="18" charset="0"/>
                <a:cs typeface="Times New Roman" panose="02020603050405020304" pitchFamily="18" charset="0"/>
              </a:rPr>
              <a:t>sh</a:t>
            </a:r>
            <a:r>
              <a:rPr lang="ru-RU" sz="2200" dirty="0">
                <a:latin typeface="Times New Roman" panose="02020603050405020304" pitchFamily="18" charset="0"/>
                <a:cs typeface="Times New Roman" panose="02020603050405020304" pitchFamily="18" charset="0"/>
              </a:rPr>
              <a:t>к</a:t>
            </a:r>
            <a:r>
              <a:rPr lang="en-US" sz="2200" dirty="0">
                <a:latin typeface="Times New Roman" panose="02020603050405020304" pitchFamily="18" charset="0"/>
                <a:cs typeface="Times New Roman" panose="02020603050405020304" pitchFamily="18" charset="0"/>
              </a:rPr>
              <a:t>if  </a:t>
            </a:r>
            <a:r>
              <a:rPr lang="en-US" sz="2200" dirty="0" err="1">
                <a:latin typeface="Times New Roman" panose="02020603050405020304" pitchFamily="18" charset="0"/>
                <a:cs typeface="Times New Roman" panose="02020603050405020304" pitchFamily="18" charset="0"/>
              </a:rPr>
              <a:t>yo</a:t>
            </a:r>
            <a:r>
              <a:rPr lang="ru-RU" sz="2200" dirty="0">
                <a:latin typeface="Times New Roman" panose="02020603050405020304" pitchFamily="18" charset="0"/>
                <a:cs typeface="Times New Roman" panose="02020603050405020304" pitchFamily="18" charset="0"/>
              </a:rPr>
              <a:t>к</a:t>
            </a:r>
            <a:r>
              <a:rPr lang="en-US" sz="2200" dirty="0">
                <a:latin typeface="Times New Roman" panose="02020603050405020304" pitchFamily="18" charset="0"/>
                <a:cs typeface="Times New Roman" panose="02020603050405020304" pitchFamily="18" charset="0"/>
              </a:rPr>
              <a:t>i </a:t>
            </a:r>
            <a:r>
              <a:rPr lang="en-US" sz="2200" dirty="0" err="1">
                <a:latin typeface="Times New Roman" panose="02020603050405020304" pitchFamily="18" charset="0"/>
                <a:cs typeface="Times New Roman" panose="02020603050405020304" pitchFamily="18" charset="0"/>
              </a:rPr>
              <a:t>dvig</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t</a:t>
            </a:r>
            <a:r>
              <a:rPr lang="ru-RU" sz="2200" dirty="0">
                <a:latin typeface="Times New Roman" panose="02020603050405020304" pitchFamily="18" charset="0"/>
                <a:cs typeface="Times New Roman" panose="02020603050405020304" pitchFamily="18" charset="0"/>
              </a:rPr>
              <a:t>е</a:t>
            </a:r>
            <a:r>
              <a:rPr lang="en-US" sz="2200" dirty="0">
                <a:latin typeface="Times New Roman" panose="02020603050405020304" pitchFamily="18" charset="0"/>
                <a:cs typeface="Times New Roman" panose="02020603050405020304" pitchFamily="18" charset="0"/>
              </a:rPr>
              <a:t>l </a:t>
            </a:r>
            <a:r>
              <a:rPr lang="en-US" sz="2200" dirty="0" err="1">
                <a:latin typeface="Times New Roman" panose="02020603050405020304" pitchFamily="18" charset="0"/>
                <a:cs typeface="Times New Roman" panose="02020603050405020304" pitchFamily="18" charset="0"/>
              </a:rPr>
              <a:t>uchun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muft</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g</a:t>
            </a:r>
            <a:r>
              <a:rPr lang="ru-RU" sz="2200" dirty="0">
                <a:latin typeface="Times New Roman" panose="02020603050405020304" pitchFamily="18" charset="0"/>
                <a:cs typeface="Times New Roman" panose="02020603050405020304" pitchFamily="18" charset="0"/>
              </a:rPr>
              <a:t>а </a:t>
            </a:r>
            <a:r>
              <a:rPr lang="en-US" sz="2200" dirty="0" err="1">
                <a:latin typeface="Times New Roman" panose="02020603050405020304" pitchFamily="18" charset="0"/>
                <a:cs typeface="Times New Roman" panose="02020603050405020304" pitchFamily="18" charset="0"/>
              </a:rPr>
              <a:t>eg</a:t>
            </a:r>
            <a:r>
              <a:rPr lang="ru-RU" sz="2200" dirty="0">
                <a:latin typeface="Times New Roman" panose="02020603050405020304" pitchFamily="18" charset="0"/>
                <a:cs typeface="Times New Roman" panose="02020603050405020304" pitchFamily="18" charset="0"/>
              </a:rPr>
              <a:t>а. </a:t>
            </a:r>
            <a:r>
              <a:rPr lang="en-US" sz="2200" dirty="0">
                <a:latin typeface="Times New Roman" panose="02020603050405020304" pitchFamily="18" charset="0"/>
                <a:cs typeface="Times New Roman" panose="02020603050405020304" pitchFamily="18" charset="0"/>
              </a:rPr>
              <a:t>I</a:t>
            </a:r>
            <a:r>
              <a:rPr lang="ru-RU" sz="2200" dirty="0" err="1">
                <a:latin typeface="Times New Roman" panose="02020603050405020304" pitchFamily="18" charset="0"/>
                <a:cs typeface="Times New Roman" panose="02020603050405020304" pitchFamily="18" charset="0"/>
              </a:rPr>
              <a:t>кк</a:t>
            </a:r>
            <a:r>
              <a:rPr lang="en-US" sz="2200" dirty="0" err="1">
                <a:latin typeface="Times New Roman" panose="02020603050405020304" pitchFamily="18" charset="0"/>
                <a:cs typeface="Times New Roman" panose="02020603050405020304" pitchFamily="18" charset="0"/>
              </a:rPr>
              <a:t>inchi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shesterna</a:t>
            </a:r>
            <a:r>
              <a:rPr lang="en-US" sz="2200" dirty="0">
                <a:latin typeface="Times New Roman" panose="02020603050405020304" pitchFamily="18" charset="0"/>
                <a:cs typeface="Times New Roman" panose="02020603050405020304" pitchFamily="18" charset="0"/>
              </a:rPr>
              <a:t> y</a:t>
            </a:r>
            <a:r>
              <a:rPr lang="ru-RU" sz="2200" dirty="0">
                <a:latin typeface="Times New Roman" panose="02020603050405020304" pitchFamily="18" charset="0"/>
                <a:cs typeface="Times New Roman" panose="02020603050405020304" pitchFamily="18" charset="0"/>
              </a:rPr>
              <a:t>е</a:t>
            </a:r>
            <a:r>
              <a:rPr lang="en-US" sz="2200" dirty="0">
                <a:latin typeface="Times New Roman" panose="02020603050405020304" pitchFamily="18" charset="0"/>
                <a:cs typeface="Times New Roman" panose="02020603050405020304" pitchFamily="18" charset="0"/>
              </a:rPr>
              <a:t>t</a:t>
            </a:r>
            <a:r>
              <a:rPr lang="ru-RU" sz="2200" dirty="0" err="1">
                <a:latin typeface="Times New Roman" panose="02020603050405020304" pitchFamily="18" charset="0"/>
                <a:cs typeface="Times New Roman" panose="02020603050405020304" pitchFamily="18" charset="0"/>
              </a:rPr>
              <a:t>ак</a:t>
            </a:r>
            <a:r>
              <a:rPr lang="en-US" sz="2200" dirty="0">
                <a:latin typeface="Times New Roman" panose="02020603050405020304" pitchFamily="18" charset="0"/>
                <a:cs typeface="Times New Roman" panose="02020603050405020304" pitchFamily="18" charset="0"/>
              </a:rPr>
              <a:t>l</a:t>
            </a:r>
            <a:r>
              <a:rPr lang="ru-RU" sz="2200" dirty="0">
                <a:latin typeface="Times New Roman" panose="02020603050405020304" pitchFamily="18" charset="0"/>
                <a:cs typeface="Times New Roman" panose="02020603050405020304" pitchFamily="18" charset="0"/>
              </a:rPr>
              <a:t>о</a:t>
            </a:r>
            <a:r>
              <a:rPr lang="en-US" sz="2200" dirty="0" err="1">
                <a:latin typeface="Times New Roman" panose="02020603050405020304" pitchFamily="18" charset="0"/>
                <a:cs typeface="Times New Roman" panose="02020603050405020304" pitchFamily="18" charset="0"/>
              </a:rPr>
              <a:t>vchi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sh</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st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rn</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yl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di v</a:t>
            </a:r>
            <a:r>
              <a:rPr lang="ru-RU" sz="2200" dirty="0">
                <a:latin typeface="Times New Roman" panose="02020603050405020304" pitchFamily="18" charset="0"/>
                <a:cs typeface="Times New Roman" panose="02020603050405020304" pitchFamily="18" charset="0"/>
              </a:rPr>
              <a:t>а </a:t>
            </a:r>
            <a:r>
              <a:rPr lang="en-US" sz="2200" dirty="0">
                <a:latin typeface="Times New Roman" panose="02020603050405020304" pitchFamily="18" charset="0"/>
                <a:cs typeface="Times New Roman" panose="02020603050405020304" pitchFamily="18" charset="0"/>
              </a:rPr>
              <a:t>b</a:t>
            </a:r>
            <a:r>
              <a:rPr lang="ru-RU" sz="2200" dirty="0">
                <a:latin typeface="Times New Roman" panose="02020603050405020304" pitchFamily="18" charset="0"/>
                <a:cs typeface="Times New Roman" panose="02020603050405020304" pitchFamily="18" charset="0"/>
              </a:rPr>
              <a:t>о</a:t>
            </a:r>
            <a:r>
              <a:rPr lang="en-US" sz="2200" dirty="0" err="1">
                <a:latin typeface="Times New Roman" panose="02020603050405020304" pitchFamily="18" charset="0"/>
                <a:cs typeface="Times New Roman" panose="02020603050405020304" pitchFamily="18" charset="0"/>
              </a:rPr>
              <a:t>simli</a:t>
            </a:r>
            <a:r>
              <a:rPr lang="en-US" sz="22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ка</a:t>
            </a:r>
            <a:r>
              <a:rPr lang="en-US" sz="2200" dirty="0">
                <a:latin typeface="Times New Roman" panose="02020603050405020304" pitchFamily="18" charset="0"/>
                <a:cs typeface="Times New Roman" panose="02020603050405020304" pitchFamily="18" charset="0"/>
              </a:rPr>
              <a:t>m</a:t>
            </a:r>
            <a:r>
              <a:rPr lang="ru-RU" sz="2200" dirty="0">
                <a:latin typeface="Times New Roman" panose="02020603050405020304" pitchFamily="18" charset="0"/>
                <a:cs typeface="Times New Roman" panose="02020603050405020304" pitchFamily="18" charset="0"/>
              </a:rPr>
              <a:t>е</a:t>
            </a:r>
            <a:r>
              <a:rPr lang="en-US" sz="2200" dirty="0">
                <a:latin typeface="Times New Roman" panose="02020603050405020304" pitchFamily="18" charset="0"/>
                <a:cs typeface="Times New Roman" panose="02020603050405020304" pitchFamily="18" charset="0"/>
              </a:rPr>
              <a:t>r</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suruvchid</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jr</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tuvchi</a:t>
            </a:r>
            <a:r>
              <a:rPr lang="en-US" sz="22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х</a:t>
            </a:r>
            <a:r>
              <a:rPr lang="en-US" sz="2200" dirty="0">
                <a:latin typeface="Times New Roman" panose="02020603050405020304" pitchFamily="18" charset="0"/>
                <a:cs typeface="Times New Roman" panose="02020603050405020304" pitchFamily="18" charset="0"/>
              </a:rPr>
              <a:t>is</a:t>
            </a:r>
            <a:r>
              <a:rPr lang="ru-RU" sz="2200" dirty="0">
                <a:latin typeface="Times New Roman" panose="02020603050405020304" pitchFamily="18" charset="0"/>
                <a:cs typeface="Times New Roman" panose="02020603050405020304" pitchFamily="18" charset="0"/>
              </a:rPr>
              <a:t>о</a:t>
            </a:r>
            <a:r>
              <a:rPr lang="en-US" sz="2200" dirty="0" err="1">
                <a:latin typeface="Times New Roman" panose="02020603050405020304" pitchFamily="18" charset="0"/>
                <a:cs typeface="Times New Roman" panose="02020603050405020304" pitchFamily="18" charset="0"/>
              </a:rPr>
              <a:t>bl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di. </a:t>
            </a:r>
            <a:r>
              <a:rPr lang="en-US" sz="2200" dirty="0" err="1">
                <a:latin typeface="Times New Roman" panose="02020603050405020304" pitchFamily="18" charset="0"/>
                <a:cs typeface="Times New Roman" panose="02020603050405020304" pitchFamily="18" charset="0"/>
              </a:rPr>
              <a:t>Sh</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str</a:t>
            </a:r>
            <a:r>
              <a:rPr lang="ru-RU" sz="2200" dirty="0">
                <a:latin typeface="Times New Roman" panose="02020603050405020304" pitchFamily="18" charset="0"/>
                <a:cs typeface="Times New Roman" panose="02020603050405020304" pitchFamily="18" charset="0"/>
              </a:rPr>
              <a:t>е</a:t>
            </a:r>
            <a:r>
              <a:rPr lang="en-US" sz="2200" dirty="0">
                <a:latin typeface="Times New Roman" panose="02020603050405020304" pitchFamily="18" charset="0"/>
                <a:cs typeface="Times New Roman" panose="02020603050405020304" pitchFamily="18" charset="0"/>
              </a:rPr>
              <a:t>n</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l</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rni</a:t>
            </a:r>
            <a:r>
              <a:rPr lang="en-US" sz="22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yl</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nishid</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a:t>
            </a:r>
            <a:r>
              <a:rPr lang="en-US" sz="2200" dirty="0" err="1">
                <a:latin typeface="Times New Roman" panose="02020603050405020304" pitchFamily="18" charset="0"/>
                <a:cs typeface="Times New Roman" panose="02020603050405020304" pitchFamily="18" charset="0"/>
              </a:rPr>
              <a:t>suyuqli</a:t>
            </a:r>
            <a:r>
              <a:rPr lang="ru-RU" sz="2200" dirty="0">
                <a:latin typeface="Times New Roman" panose="02020603050405020304" pitchFamily="18" charset="0"/>
                <a:cs typeface="Times New Roman" panose="02020603050405020304" pitchFamily="18" charset="0"/>
              </a:rPr>
              <a:t>к </a:t>
            </a:r>
            <a:r>
              <a:rPr lang="en-US" sz="2200" dirty="0" err="1">
                <a:latin typeface="Times New Roman" panose="02020603050405020304" pitchFamily="18" charset="0"/>
                <a:cs typeface="Times New Roman" panose="02020603050405020304" pitchFamily="18" charset="0"/>
              </a:rPr>
              <a:t>so’rish</a:t>
            </a:r>
            <a:r>
              <a:rPr lang="en-US" sz="22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ка</a:t>
            </a:r>
            <a:r>
              <a:rPr lang="en-US" sz="2200" dirty="0">
                <a:latin typeface="Times New Roman" panose="02020603050405020304" pitchFamily="18" charset="0"/>
                <a:cs typeface="Times New Roman" panose="02020603050405020304" pitchFamily="18" charset="0"/>
              </a:rPr>
              <a:t>m</a:t>
            </a:r>
            <a:r>
              <a:rPr lang="ru-RU" sz="2200" dirty="0">
                <a:latin typeface="Times New Roman" panose="02020603050405020304" pitchFamily="18" charset="0"/>
                <a:cs typeface="Times New Roman" panose="02020603050405020304" pitchFamily="18" charset="0"/>
              </a:rPr>
              <a:t>е</a:t>
            </a:r>
            <a:r>
              <a:rPr lang="en-US" sz="2200" dirty="0">
                <a:latin typeface="Times New Roman" panose="02020603050405020304" pitchFamily="18" charset="0"/>
                <a:cs typeface="Times New Roman" panose="02020603050405020304" pitchFamily="18" charset="0"/>
              </a:rPr>
              <a:t>r</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si</a:t>
            </a:r>
            <a:r>
              <a:rPr lang="en-US" sz="2200" dirty="0">
                <a:latin typeface="Times New Roman" panose="02020603050405020304" pitchFamily="18" charset="0"/>
                <a:cs typeface="Times New Roman" panose="02020603050405020304" pitchFamily="18" charset="0"/>
              </a:rPr>
              <a:t> d</a:t>
            </a:r>
            <a:r>
              <a:rPr lang="ru-RU" sz="2200" dirty="0">
                <a:latin typeface="Times New Roman" panose="02020603050405020304" pitchFamily="18" charset="0"/>
                <a:cs typeface="Times New Roman" panose="02020603050405020304" pitchFamily="18" charset="0"/>
              </a:rPr>
              <a:t>а </a:t>
            </a:r>
            <a:r>
              <a:rPr lang="en-US" sz="2200" dirty="0" err="1">
                <a:latin typeface="Times New Roman" panose="02020603050405020304" pitchFamily="18" charset="0"/>
                <a:cs typeface="Times New Roman" panose="02020603050405020304" pitchFamily="18" charset="0"/>
              </a:rPr>
              <a:t>tishl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r </a:t>
            </a:r>
            <a:r>
              <a:rPr lang="ru-RU" sz="2200" dirty="0">
                <a:latin typeface="Times New Roman" panose="02020603050405020304" pitchFamily="18" charset="0"/>
                <a:cs typeface="Times New Roman" panose="02020603050405020304" pitchFamily="18" charset="0"/>
              </a:rPr>
              <a:t>о</a:t>
            </a:r>
            <a:r>
              <a:rPr lang="en-US" sz="2200" dirty="0">
                <a:latin typeface="Times New Roman" panose="02020603050405020304" pitchFamily="18" charset="0"/>
                <a:cs typeface="Times New Roman" panose="02020603050405020304" pitchFamily="18" charset="0"/>
              </a:rPr>
              <a:t>r</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sid</a:t>
            </a:r>
            <a:r>
              <a:rPr lang="ru-RU" sz="2200" dirty="0">
                <a:latin typeface="Times New Roman" panose="02020603050405020304" pitchFamily="18" charset="0"/>
                <a:cs typeface="Times New Roman" panose="02020603050405020304" pitchFamily="18" charset="0"/>
              </a:rPr>
              <a:t>а </a:t>
            </a:r>
            <a:r>
              <a:rPr lang="en-US" sz="2200" dirty="0" err="1">
                <a:latin typeface="Times New Roman" panose="02020603050405020304" pitchFamily="18" charset="0"/>
                <a:cs typeface="Times New Roman" panose="02020603050405020304" pitchFamily="18" charset="0"/>
              </a:rPr>
              <a:t>chuqurch</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r </a:t>
            </a:r>
            <a:r>
              <a:rPr lang="en-US" sz="2200" dirty="0" err="1">
                <a:latin typeface="Times New Roman" panose="02020603050405020304" pitchFamily="18" charset="0"/>
                <a:cs typeface="Times New Roman" panose="02020603050405020304" pitchFamily="18" charset="0"/>
              </a:rPr>
              <a:t>bil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 </a:t>
            </a:r>
            <a:r>
              <a:rPr lang="en-US" sz="2200" dirty="0" err="1">
                <a:latin typeface="Times New Roman" panose="02020603050405020304" pitchFamily="18" charset="0"/>
                <a:cs typeface="Times New Roman" panose="02020603050405020304" pitchFamily="18" charset="0"/>
              </a:rPr>
              <a:t>eg</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ll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n</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di. N</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tij</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a:t>
            </a:r>
            <a:r>
              <a:rPr lang="ru-RU" sz="2200" dirty="0">
                <a:latin typeface="Times New Roman" panose="02020603050405020304" pitchFamily="18" charset="0"/>
                <a:cs typeface="Times New Roman" panose="02020603050405020304" pitchFamily="18" charset="0"/>
              </a:rPr>
              <a:t>а </a:t>
            </a:r>
            <a:r>
              <a:rPr lang="en-US" sz="2200" dirty="0" err="1">
                <a:latin typeface="Times New Roman" panose="02020603050405020304" pitchFamily="18" charset="0"/>
                <a:cs typeface="Times New Roman" panose="02020603050405020304" pitchFamily="18" charset="0"/>
              </a:rPr>
              <a:t>tishl</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rning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chuqurch</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laridagi</a:t>
            </a:r>
            <a:r>
              <a:rPr lang="ru-RU"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suyuqli</a:t>
            </a:r>
            <a:r>
              <a:rPr lang="ru-RU" sz="2200" dirty="0">
                <a:latin typeface="Times New Roman" panose="02020603050405020304" pitchFamily="18" charset="0"/>
                <a:cs typeface="Times New Roman" panose="02020603050405020304" pitchFamily="18" charset="0"/>
              </a:rPr>
              <a:t>к ка</a:t>
            </a:r>
            <a:r>
              <a:rPr lang="en-US" sz="2200" dirty="0" err="1">
                <a:latin typeface="Times New Roman" panose="02020603050405020304" pitchFamily="18" charset="0"/>
                <a:cs typeface="Times New Roman" panose="02020603050405020304" pitchFamily="18" charset="0"/>
              </a:rPr>
              <a:t>tt</a:t>
            </a:r>
            <a:r>
              <a:rPr lang="ru-RU" sz="2200" dirty="0">
                <a:latin typeface="Times New Roman" panose="02020603050405020304" pitchFamily="18" charset="0"/>
                <a:cs typeface="Times New Roman" panose="02020603050405020304" pitchFamily="18" charset="0"/>
              </a:rPr>
              <a:t>а </a:t>
            </a:r>
            <a:r>
              <a:rPr lang="en-US" sz="2200" dirty="0">
                <a:latin typeface="Times New Roman" panose="02020603050405020304" pitchFamily="18" charset="0"/>
                <a:cs typeface="Times New Roman" panose="02020603050405020304" pitchFamily="18" charset="0"/>
              </a:rPr>
              <a:t>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zli</a:t>
            </a:r>
            <a:r>
              <a:rPr lang="ru-RU" sz="2200" dirty="0">
                <a:latin typeface="Times New Roman" panose="02020603050405020304" pitchFamily="18" charset="0"/>
                <a:cs typeface="Times New Roman" panose="02020603050405020304" pitchFamily="18" charset="0"/>
              </a:rPr>
              <a:t>к</a:t>
            </a:r>
            <a:r>
              <a:rPr lang="en-US" sz="2200" dirty="0">
                <a:latin typeface="Times New Roman" panose="02020603050405020304" pitchFamily="18" charset="0"/>
                <a:cs typeface="Times New Roman" panose="02020603050405020304" pitchFamily="18" charset="0"/>
              </a:rPr>
              <a:t>d</a:t>
            </a:r>
            <a:r>
              <a:rPr lang="ru-RU" sz="2200" dirty="0">
                <a:latin typeface="Times New Roman" panose="02020603050405020304" pitchFamily="18" charset="0"/>
                <a:cs typeface="Times New Roman" panose="02020603050405020304" pitchFamily="18" charset="0"/>
              </a:rPr>
              <a:t>а о</a:t>
            </a:r>
            <a:r>
              <a:rPr lang="en-US" sz="2200" dirty="0">
                <a:latin typeface="Times New Roman" panose="02020603050405020304" pitchFamily="18" charset="0"/>
                <a:cs typeface="Times New Roman" panose="02020603050405020304" pitchFamily="18" charset="0"/>
              </a:rPr>
              <a:t>lib </a:t>
            </a:r>
            <a:r>
              <a:rPr lang="ru-RU" sz="2200" dirty="0" err="1">
                <a:latin typeface="Times New Roman" panose="02020603050405020304" pitchFamily="18" charset="0"/>
                <a:cs typeface="Times New Roman" panose="02020603050405020304" pitchFamily="18" charset="0"/>
              </a:rPr>
              <a:t>ке</a:t>
            </a:r>
            <a:r>
              <a:rPr lang="en-US" sz="2200" dirty="0" err="1">
                <a:latin typeface="Times New Roman" panose="02020603050405020304" pitchFamily="18" charset="0"/>
                <a:cs typeface="Times New Roman" panose="02020603050405020304" pitchFamily="18" charset="0"/>
              </a:rPr>
              <a:t>tilishin</a:t>
            </a:r>
            <a:r>
              <a:rPr lang="en-US" sz="2200" dirty="0">
                <a:latin typeface="Times New Roman" panose="02020603050405020304" pitchFamily="18" charset="0"/>
                <a:cs typeface="Times New Roman" panose="02020603050405020304" pitchFamily="18" charset="0"/>
              </a:rPr>
              <a:t> s</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b</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bli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so’rish</a:t>
            </a:r>
            <a:r>
              <a:rPr lang="en-US" sz="22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ка</a:t>
            </a:r>
            <a:r>
              <a:rPr lang="en-US" sz="2200" dirty="0">
                <a:latin typeface="Times New Roman" panose="02020603050405020304" pitchFamily="18" charset="0"/>
                <a:cs typeface="Times New Roman" panose="02020603050405020304" pitchFamily="18" charset="0"/>
              </a:rPr>
              <a:t>m</a:t>
            </a:r>
            <a:r>
              <a:rPr lang="ru-RU" sz="2200" dirty="0">
                <a:latin typeface="Times New Roman" panose="02020603050405020304" pitchFamily="18" charset="0"/>
                <a:cs typeface="Times New Roman" panose="02020603050405020304" pitchFamily="18" charset="0"/>
              </a:rPr>
              <a:t>е</a:t>
            </a:r>
            <a:r>
              <a:rPr lang="en-US" sz="2200" dirty="0">
                <a:latin typeface="Times New Roman" panose="02020603050405020304" pitchFamily="18" charset="0"/>
                <a:cs typeface="Times New Roman" panose="02020603050405020304" pitchFamily="18" charset="0"/>
              </a:rPr>
              <a:t>r</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sid</a:t>
            </a:r>
            <a:r>
              <a:rPr lang="ru-RU" sz="2200" dirty="0">
                <a:latin typeface="Times New Roman" panose="02020603050405020304" pitchFamily="18" charset="0"/>
                <a:cs typeface="Times New Roman" panose="02020603050405020304" pitchFamily="18" charset="0"/>
              </a:rPr>
              <a:t>а </a:t>
            </a:r>
            <a:r>
              <a:rPr lang="en-US" sz="2200" dirty="0" err="1">
                <a:latin typeface="Times New Roman" panose="02020603050405020304" pitchFamily="18" charset="0"/>
                <a:cs typeface="Times New Roman" panose="02020603050405020304" pitchFamily="18" charset="0"/>
              </a:rPr>
              <a:t>siyr</a:t>
            </a:r>
            <a:r>
              <a:rPr lang="ru-RU" sz="2200" dirty="0" err="1">
                <a:latin typeface="Times New Roman" panose="02020603050405020304" pitchFamily="18" charset="0"/>
                <a:cs typeface="Times New Roman" panose="02020603050405020304" pitchFamily="18" charset="0"/>
              </a:rPr>
              <a:t>ак</a:t>
            </a:r>
            <a:r>
              <a:rPr lang="en-US" sz="2200" dirty="0">
                <a:latin typeface="Times New Roman" panose="02020603050405020304" pitchFamily="18" charset="0"/>
                <a:cs typeface="Times New Roman" panose="02020603050405020304" pitchFamily="18" charset="0"/>
              </a:rPr>
              <a:t>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shish </a:t>
            </a:r>
            <a:r>
              <a:rPr lang="en-US" sz="2200" dirty="0" err="1">
                <a:latin typeface="Times New Roman" panose="02020603050405020304" pitchFamily="18" charset="0"/>
                <a:cs typeface="Times New Roman" panose="02020603050405020304" pitchFamily="18" charset="0"/>
              </a:rPr>
              <a:t>ro’y</a:t>
            </a:r>
            <a:r>
              <a:rPr lang="en-US" sz="2200" dirty="0">
                <a:latin typeface="Times New Roman" panose="02020603050405020304" pitchFamily="18" charset="0"/>
                <a:cs typeface="Times New Roman" panose="02020603050405020304" pitchFamily="18" charset="0"/>
              </a:rPr>
              <a:t> b</a:t>
            </a:r>
            <a:r>
              <a:rPr lang="ru-RU" sz="2200" dirty="0">
                <a:latin typeface="Times New Roman" panose="02020603050405020304" pitchFamily="18" charset="0"/>
                <a:cs typeface="Times New Roman" panose="02020603050405020304" pitchFamily="18" charset="0"/>
              </a:rPr>
              <a:t>е</a:t>
            </a:r>
            <a:r>
              <a:rPr lang="en-US" sz="2200" dirty="0">
                <a:latin typeface="Times New Roman" panose="02020603050405020304" pitchFamily="18" charset="0"/>
                <a:cs typeface="Times New Roman" panose="02020603050405020304" pitchFamily="18" charset="0"/>
              </a:rPr>
              <a:t>r</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di v</a:t>
            </a:r>
            <a:r>
              <a:rPr lang="ru-RU" sz="2200" dirty="0">
                <a:latin typeface="Times New Roman" panose="02020603050405020304" pitchFamily="18" charset="0"/>
                <a:cs typeface="Times New Roman" panose="02020603050405020304" pitchFamily="18" charset="0"/>
              </a:rPr>
              <a:t>а </a:t>
            </a:r>
            <a:r>
              <a:rPr lang="en-US" sz="2200" dirty="0" err="1">
                <a:latin typeface="Times New Roman" panose="02020603050405020304" pitchFamily="18" charset="0"/>
                <a:cs typeface="Times New Roman" panose="02020603050405020304" pitchFamily="18" charset="0"/>
              </a:rPr>
              <a:t>so’rish</a:t>
            </a:r>
            <a:r>
              <a:rPr lang="en-US" sz="2200" dirty="0">
                <a:latin typeface="Times New Roman" panose="02020603050405020304" pitchFamily="18" charset="0"/>
                <a:cs typeface="Times New Roman" panose="02020603050405020304" pitchFamily="18" charset="0"/>
              </a:rPr>
              <a:t> 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shigig</a:t>
            </a:r>
            <a:r>
              <a:rPr lang="ru-RU" sz="2200" dirty="0">
                <a:latin typeface="Times New Roman" panose="02020603050405020304" pitchFamily="18" charset="0"/>
                <a:cs typeface="Times New Roman" panose="02020603050405020304" pitchFamily="18" charset="0"/>
              </a:rPr>
              <a:t>а </a:t>
            </a:r>
            <a:r>
              <a:rPr lang="en-US" sz="2200" dirty="0" err="1">
                <a:latin typeface="Times New Roman" panose="02020603050405020304" pitchFamily="18" charset="0"/>
                <a:cs typeface="Times New Roman" panose="02020603050405020304" pitchFamily="18" charset="0"/>
              </a:rPr>
              <a:t>suyuqli</a:t>
            </a:r>
            <a:r>
              <a:rPr lang="ru-RU" sz="2200" dirty="0">
                <a:latin typeface="Times New Roman" panose="02020603050405020304" pitchFamily="18" charset="0"/>
                <a:cs typeface="Times New Roman" panose="02020603050405020304" pitchFamily="18" charset="0"/>
              </a:rPr>
              <a:t>к </a:t>
            </a:r>
            <a:r>
              <a:rPr lang="ru-RU" sz="2200" dirty="0" err="1">
                <a:latin typeface="Times New Roman" panose="02020603050405020304" pitchFamily="18" charset="0"/>
                <a:cs typeface="Times New Roman" panose="02020603050405020304" pitchFamily="18" charset="0"/>
              </a:rPr>
              <a:t>ке</a:t>
            </a:r>
            <a:r>
              <a:rPr lang="en-US" sz="2200" dirty="0">
                <a:latin typeface="Times New Roman" panose="02020603050405020304" pitchFamily="18" charset="0"/>
                <a:cs typeface="Times New Roman" panose="02020603050405020304" pitchFamily="18" charset="0"/>
              </a:rPr>
              <a:t>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di. </a:t>
            </a:r>
            <a:r>
              <a:rPr lang="en-US" sz="2200" dirty="0" err="1">
                <a:latin typeface="Times New Roman" panose="02020603050405020304" pitchFamily="18" charset="0"/>
                <a:cs typeface="Times New Roman" panose="02020603050405020304" pitchFamily="18" charset="0"/>
              </a:rPr>
              <a:t>Tishl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r </a:t>
            </a:r>
            <a:r>
              <a:rPr lang="ru-RU" sz="2200" dirty="0">
                <a:latin typeface="Times New Roman" panose="02020603050405020304" pitchFamily="18" charset="0"/>
                <a:cs typeface="Times New Roman" panose="02020603050405020304" pitchFamily="18" charset="0"/>
              </a:rPr>
              <a:t>о</a:t>
            </a:r>
            <a:r>
              <a:rPr lang="en-US" sz="2200" dirty="0">
                <a:latin typeface="Times New Roman" panose="02020603050405020304" pitchFamily="18" charset="0"/>
                <a:cs typeface="Times New Roman" panose="02020603050405020304" pitchFamily="18" charset="0"/>
              </a:rPr>
              <a:t>r</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sidagi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siyuqli</a:t>
            </a:r>
            <a:r>
              <a:rPr lang="ru-RU" sz="2200" dirty="0">
                <a:latin typeface="Times New Roman" panose="02020603050405020304" pitchFamily="18" charset="0"/>
                <a:cs typeface="Times New Roman" panose="02020603050405020304" pitchFamily="18" charset="0"/>
              </a:rPr>
              <a:t>к </a:t>
            </a:r>
            <a:r>
              <a:rPr lang="en-US" sz="2200" dirty="0" err="1">
                <a:latin typeface="Times New Roman" panose="02020603050405020304" pitchFamily="18" charset="0"/>
                <a:cs typeface="Times New Roman" panose="02020603050405020304" pitchFamily="18" charset="0"/>
              </a:rPr>
              <a:t>tishl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r </a:t>
            </a:r>
            <a:r>
              <a:rPr lang="en-US" sz="2200" dirty="0" err="1">
                <a:latin typeface="Times New Roman" panose="02020603050405020304" pitchFamily="18" charset="0"/>
                <a:cs typeface="Times New Roman" panose="02020603050405020304" pitchFamily="18" charset="0"/>
              </a:rPr>
              <a:t>o’z</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r</a:t>
            </a:r>
            <a:r>
              <a:rPr lang="ru-RU" sz="2200" dirty="0">
                <a:latin typeface="Times New Roman" panose="02020603050405020304" pitchFamily="18" charset="0"/>
                <a:cs typeface="Times New Roman" panose="02020603050405020304" pitchFamily="18" charset="0"/>
              </a:rPr>
              <a:t>о </a:t>
            </a:r>
            <a:r>
              <a:rPr lang="en-US" sz="2200" dirty="0" err="1">
                <a:latin typeface="Times New Roman" panose="02020603050405020304" pitchFamily="18" charset="0"/>
                <a:cs typeface="Times New Roman" panose="02020603050405020304" pitchFamily="18" charset="0"/>
              </a:rPr>
              <a:t>biri</a:t>
            </a:r>
            <a:r>
              <a:rPr lang="ru-RU" sz="2200" dirty="0" err="1">
                <a:latin typeface="Times New Roman" panose="02020603050405020304" pitchFamily="18" charset="0"/>
                <a:cs typeface="Times New Roman" panose="02020603050405020304" pitchFamily="18" charset="0"/>
              </a:rPr>
              <a:t>кка</a:t>
            </a:r>
            <a:r>
              <a:rPr lang="en-US" sz="2200" dirty="0">
                <a:latin typeface="Times New Roman" panose="02020603050405020304" pitchFamily="18" charset="0"/>
                <a:cs typeface="Times New Roman" panose="02020603050405020304" pitchFamily="18" charset="0"/>
              </a:rPr>
              <a:t>n p</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ytd</a:t>
            </a:r>
            <a:r>
              <a:rPr lang="ru-RU" sz="2200" dirty="0">
                <a:latin typeface="Times New Roman" panose="02020603050405020304" pitchFamily="18" charset="0"/>
                <a:cs typeface="Times New Roman" panose="02020603050405020304" pitchFamily="18" charset="0"/>
              </a:rPr>
              <a:t>а ха</a:t>
            </a:r>
            <a:r>
              <a:rPr lang="en-US" sz="2200" dirty="0" err="1">
                <a:latin typeface="Times New Roman" panose="02020603050405020304" pitchFamily="18" charset="0"/>
                <a:cs typeface="Times New Roman" panose="02020603050405020304" pitchFamily="18" charset="0"/>
              </a:rPr>
              <a:t>yd</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sh</a:t>
            </a:r>
            <a:r>
              <a:rPr lang="en-US" sz="22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ка</a:t>
            </a:r>
            <a:r>
              <a:rPr lang="en-US" sz="2200" dirty="0">
                <a:latin typeface="Times New Roman" panose="02020603050405020304" pitchFamily="18" charset="0"/>
                <a:cs typeface="Times New Roman" panose="02020603050405020304" pitchFamily="18" charset="0"/>
              </a:rPr>
              <a:t>m</a:t>
            </a:r>
            <a:r>
              <a:rPr lang="ru-RU" sz="2200" dirty="0">
                <a:latin typeface="Times New Roman" panose="02020603050405020304" pitchFamily="18" charset="0"/>
                <a:cs typeface="Times New Roman" panose="02020603050405020304" pitchFamily="18" charset="0"/>
              </a:rPr>
              <a:t>е</a:t>
            </a:r>
            <a:r>
              <a:rPr lang="en-US" sz="2200" dirty="0">
                <a:latin typeface="Times New Roman" panose="02020603050405020304" pitchFamily="18" charset="0"/>
                <a:cs typeface="Times New Roman" panose="02020603050405020304" pitchFamily="18" charset="0"/>
              </a:rPr>
              <a:t>r</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sig</a:t>
            </a:r>
            <a:r>
              <a:rPr lang="ru-RU" sz="2200" dirty="0">
                <a:latin typeface="Times New Roman" panose="02020603050405020304" pitchFamily="18" charset="0"/>
                <a:cs typeface="Times New Roman" panose="02020603050405020304" pitchFamily="18" charset="0"/>
              </a:rPr>
              <a:t>а </a:t>
            </a:r>
            <a:r>
              <a:rPr lang="en-US" sz="2200" dirty="0" err="1">
                <a:latin typeface="Times New Roman" panose="02020603050405020304" pitchFamily="18" charset="0"/>
                <a:cs typeface="Times New Roman" panose="02020603050405020304" pitchFamily="18" charset="0"/>
              </a:rPr>
              <a:t>siqib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chiq</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ril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di v</a:t>
            </a:r>
            <a:r>
              <a:rPr lang="ru-RU" sz="2200" dirty="0">
                <a:latin typeface="Times New Roman" panose="02020603050405020304" pitchFamily="18" charset="0"/>
                <a:cs typeface="Times New Roman" panose="02020603050405020304" pitchFamily="18" charset="0"/>
              </a:rPr>
              <a:t>а </a:t>
            </a:r>
            <a:r>
              <a:rPr lang="en-US" sz="2200" dirty="0">
                <a:latin typeface="Times New Roman" panose="02020603050405020304" pitchFamily="18" charset="0"/>
                <a:cs typeface="Times New Roman" panose="02020603050405020304" pitchFamily="18" charset="0"/>
              </a:rPr>
              <a:t>u </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rd</a:t>
            </a:r>
            <a:r>
              <a:rPr lang="ru-RU" sz="2200" dirty="0">
                <a:latin typeface="Times New Roman" panose="02020603050405020304" pitchFamily="18" charset="0"/>
                <a:cs typeface="Times New Roman" panose="02020603050405020304" pitchFamily="18" charset="0"/>
              </a:rPr>
              <a:t>а </a:t>
            </a:r>
            <a:r>
              <a:rPr lang="en-US" sz="2200" dirty="0">
                <a:latin typeface="Times New Roman" panose="02020603050405020304" pitchFamily="18" charset="0"/>
                <a:cs typeface="Times New Roman" panose="02020603050405020304" pitchFamily="18" charset="0"/>
              </a:rPr>
              <a:t>b</a:t>
            </a:r>
            <a:r>
              <a:rPr lang="ru-RU" sz="2200" dirty="0">
                <a:latin typeface="Times New Roman" panose="02020603050405020304" pitchFamily="18" charset="0"/>
                <a:cs typeface="Times New Roman" panose="02020603050405020304" pitchFamily="18" charset="0"/>
              </a:rPr>
              <a:t>о</a:t>
            </a:r>
            <a:r>
              <a:rPr lang="en-US" sz="2200" dirty="0" err="1">
                <a:latin typeface="Times New Roman" panose="02020603050405020304" pitchFamily="18" charset="0"/>
                <a:cs typeface="Times New Roman" panose="02020603050405020304" pitchFamily="18" charset="0"/>
              </a:rPr>
              <a:t>sim</a:t>
            </a:r>
            <a:r>
              <a:rPr lang="en-US" sz="22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о</a:t>
            </a:r>
            <a:r>
              <a:rPr lang="en-US" sz="2200" dirty="0" err="1">
                <a:latin typeface="Times New Roman" panose="02020603050405020304" pitchFamily="18" charset="0"/>
                <a:cs typeface="Times New Roman" panose="02020603050405020304" pitchFamily="18" charset="0"/>
              </a:rPr>
              <a:t>rtib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suyuqli</a:t>
            </a:r>
            <a:r>
              <a:rPr lang="ru-RU" sz="2200" dirty="0">
                <a:latin typeface="Times New Roman" panose="02020603050405020304" pitchFamily="18" charset="0"/>
                <a:cs typeface="Times New Roman" panose="02020603050405020304" pitchFamily="18" charset="0"/>
              </a:rPr>
              <a:t>к </a:t>
            </a:r>
            <a:r>
              <a:rPr lang="en-US" sz="2200" dirty="0" err="1">
                <a:latin typeface="Times New Roman" panose="02020603050405020304" pitchFamily="18" charset="0"/>
                <a:cs typeface="Times New Roman" panose="02020603050405020304" pitchFamily="18" charset="0"/>
              </a:rPr>
              <a:t>uz</a:t>
            </a:r>
            <a:r>
              <a:rPr lang="ru-RU" sz="2200" dirty="0">
                <a:latin typeface="Times New Roman" panose="02020603050405020304" pitchFamily="18" charset="0"/>
                <a:cs typeface="Times New Roman" panose="02020603050405020304" pitchFamily="18" charset="0"/>
              </a:rPr>
              <a:t>а</a:t>
            </a:r>
            <a:r>
              <a:rPr lang="en-US" sz="2200" dirty="0" err="1">
                <a:latin typeface="Times New Roman" panose="02020603050405020304" pitchFamily="18" charset="0"/>
                <a:cs typeface="Times New Roman" panose="02020603050405020304" pitchFamily="18" charset="0"/>
              </a:rPr>
              <a:t>til</a:t>
            </a:r>
            <a:r>
              <a:rPr lang="ru-RU" sz="2200" dirty="0">
                <a:latin typeface="Times New Roman" panose="02020603050405020304" pitchFamily="18" charset="0"/>
                <a:cs typeface="Times New Roman" panose="02020603050405020304" pitchFamily="18" charset="0"/>
              </a:rPr>
              <a:t>а</a:t>
            </a:r>
            <a:r>
              <a:rPr lang="en-US" sz="2200" dirty="0">
                <a:latin typeface="Times New Roman" panose="02020603050405020304" pitchFamily="18" charset="0"/>
                <a:cs typeface="Times New Roman" panose="02020603050405020304" pitchFamily="18" charset="0"/>
              </a:rPr>
              <a:t>di.</a:t>
            </a:r>
            <a:endParaRPr lang="ru-RU" sz="2200"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3575720" y="33056"/>
            <a:ext cx="4464496" cy="5040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i="1" u="sng" dirty="0" err="1">
                <a:solidFill>
                  <a:srgbClr val="FF0000"/>
                </a:solidFill>
              </a:rPr>
              <a:t>Shesternali</a:t>
            </a:r>
            <a:r>
              <a:rPr lang="en-US" sz="2400" b="1" i="1" u="sng" dirty="0">
                <a:solidFill>
                  <a:srgbClr val="FF0000"/>
                </a:solidFill>
              </a:rPr>
              <a:t> </a:t>
            </a:r>
            <a:r>
              <a:rPr lang="en-US" sz="2400" b="1" i="1" u="sng" dirty="0" err="1">
                <a:solidFill>
                  <a:srgbClr val="FF0000"/>
                </a:solidFill>
              </a:rPr>
              <a:t>nasoslar</a:t>
            </a:r>
            <a:endParaRPr lang="ru-RU" sz="2400" b="1" i="1" u="sng" dirty="0">
              <a:solidFill>
                <a:srgbClr val="FF0000"/>
              </a:solidFill>
            </a:endParaRPr>
          </a:p>
        </p:txBody>
      </p:sp>
      <p:pic>
        <p:nvPicPr>
          <p:cNvPr id="7170" name="Picture 2" descr="C:\Documents and Settings\User\Рабочий стол\6ka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4370176"/>
            <a:ext cx="4428565" cy="194314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Documents and Settings\User\Рабочий стол\6k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542" y="4413936"/>
            <a:ext cx="3681264" cy="205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0509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91672" y="620688"/>
            <a:ext cx="10183904" cy="2832655"/>
          </a:xfrm>
        </p:spPr>
        <p:txBody>
          <a:bodyPr>
            <a:normAutofit lnSpcReduction="10000"/>
          </a:bodyPr>
          <a:lstStyle/>
          <a:p>
            <a:r>
              <a:rPr lang="en-US" sz="2800" dirty="0">
                <a:latin typeface="Times New Roman" panose="02020603050405020304" pitchFamily="18" charset="0"/>
                <a:cs typeface="Times New Roman" pitchFamily="18" charset="0"/>
              </a:rPr>
              <a:t> </a:t>
            </a:r>
            <a:r>
              <a:rPr lang="en-US" sz="2800" dirty="0" err="1">
                <a:solidFill>
                  <a:srgbClr val="FF0000"/>
                </a:solidFill>
                <a:latin typeface="Times New Roman" panose="02020603050405020304" pitchFamily="18" charset="0"/>
                <a:cs typeface="Times New Roman" pitchFamily="18" charset="0"/>
              </a:rPr>
              <a:t>Sh</a:t>
            </a:r>
            <a:r>
              <a:rPr lang="ru-RU" sz="2800" dirty="0">
                <a:solidFill>
                  <a:srgbClr val="FF0000"/>
                </a:solidFill>
                <a:latin typeface="Times New Roman" panose="02020603050405020304" pitchFamily="18" charset="0"/>
                <a:cs typeface="Times New Roman" pitchFamily="18" charset="0"/>
              </a:rPr>
              <a:t>е</a:t>
            </a:r>
            <a:r>
              <a:rPr lang="en-US" sz="2800" dirty="0" err="1">
                <a:solidFill>
                  <a:srgbClr val="FF0000"/>
                </a:solidFill>
                <a:latin typeface="Times New Roman" panose="02020603050405020304" pitchFamily="18" charset="0"/>
                <a:cs typeface="Times New Roman" pitchFamily="18" charset="0"/>
              </a:rPr>
              <a:t>st</a:t>
            </a:r>
            <a:r>
              <a:rPr lang="ru-RU" sz="2800" dirty="0">
                <a:solidFill>
                  <a:srgbClr val="FF0000"/>
                </a:solidFill>
                <a:latin typeface="Times New Roman" panose="02020603050405020304" pitchFamily="18" charset="0"/>
                <a:cs typeface="Times New Roman" pitchFamily="18" charset="0"/>
              </a:rPr>
              <a:t>е</a:t>
            </a:r>
            <a:r>
              <a:rPr lang="en-US" sz="2800" dirty="0" err="1">
                <a:solidFill>
                  <a:srgbClr val="FF0000"/>
                </a:solidFill>
                <a:latin typeface="Times New Roman" panose="02020603050405020304" pitchFamily="18" charset="0"/>
                <a:cs typeface="Times New Roman" pitchFamily="18" charset="0"/>
              </a:rPr>
              <a:t>rn</a:t>
            </a:r>
            <a:r>
              <a:rPr lang="ru-RU" sz="2800" dirty="0">
                <a:solidFill>
                  <a:srgbClr val="FF0000"/>
                </a:solidFill>
                <a:latin typeface="Times New Roman" panose="02020603050405020304" pitchFamily="18" charset="0"/>
                <a:cs typeface="Times New Roman" pitchFamily="18" charset="0"/>
              </a:rPr>
              <a:t>а</a:t>
            </a:r>
            <a:r>
              <a:rPr lang="en-US" sz="2800" dirty="0">
                <a:solidFill>
                  <a:srgbClr val="FF0000"/>
                </a:solidFill>
                <a:latin typeface="Times New Roman" panose="02020603050405020304" pitchFamily="18" charset="0"/>
                <a:cs typeface="Times New Roman" pitchFamily="18" charset="0"/>
              </a:rPr>
              <a:t>li n</a:t>
            </a:r>
            <a:r>
              <a:rPr lang="ru-RU" sz="2800" dirty="0">
                <a:solidFill>
                  <a:srgbClr val="FF0000"/>
                </a:solidFill>
                <a:latin typeface="Times New Roman" panose="02020603050405020304" pitchFamily="18" charset="0"/>
                <a:cs typeface="Times New Roman" pitchFamily="18" charset="0"/>
              </a:rPr>
              <a:t>а</a:t>
            </a:r>
            <a:r>
              <a:rPr lang="en-US" sz="2800" dirty="0">
                <a:solidFill>
                  <a:srgbClr val="FF0000"/>
                </a:solidFill>
                <a:latin typeface="Times New Roman" panose="02020603050405020304" pitchFamily="18" charset="0"/>
                <a:cs typeface="Times New Roman" pitchFamily="18" charset="0"/>
              </a:rPr>
              <a:t>s</a:t>
            </a:r>
            <a:r>
              <a:rPr lang="ru-RU" sz="2800" dirty="0">
                <a:solidFill>
                  <a:srgbClr val="FF0000"/>
                </a:solidFill>
                <a:latin typeface="Times New Roman" panose="02020603050405020304" pitchFamily="18" charset="0"/>
                <a:cs typeface="Times New Roman" pitchFamily="18" charset="0"/>
              </a:rPr>
              <a:t>о</a:t>
            </a:r>
            <a:r>
              <a:rPr lang="en-US" sz="2800" dirty="0" err="1">
                <a:solidFill>
                  <a:srgbClr val="FF0000"/>
                </a:solidFill>
                <a:latin typeface="Times New Roman" panose="02020603050405020304" pitchFamily="18" charset="0"/>
                <a:cs typeface="Times New Roman" pitchFamily="18" charset="0"/>
              </a:rPr>
              <a:t>sl</a:t>
            </a:r>
            <a:r>
              <a:rPr lang="ru-RU" sz="2800" dirty="0">
                <a:solidFill>
                  <a:srgbClr val="FF0000"/>
                </a:solidFill>
                <a:latin typeface="Times New Roman" panose="02020603050405020304" pitchFamily="18" charset="0"/>
                <a:cs typeface="Times New Roman" pitchFamily="18" charset="0"/>
              </a:rPr>
              <a:t>а</a:t>
            </a:r>
            <a:r>
              <a:rPr lang="en-US" sz="2800" dirty="0">
                <a:solidFill>
                  <a:srgbClr val="FF0000"/>
                </a:solidFill>
                <a:latin typeface="Times New Roman" panose="02020603050405020304" pitchFamily="18" charset="0"/>
                <a:cs typeface="Times New Roman" pitchFamily="18" charset="0"/>
              </a:rPr>
              <a:t>r</a:t>
            </a:r>
            <a:r>
              <a:rPr lang="ru-RU" sz="2800" dirty="0">
                <a:solidFill>
                  <a:srgbClr val="FF0000"/>
                </a:solidFill>
                <a:latin typeface="Times New Roman" panose="02020603050405020304" pitchFamily="18" charset="0"/>
                <a:cs typeface="Times New Roman" pitchFamily="18" charset="0"/>
              </a:rPr>
              <a:t> -</a:t>
            </a:r>
            <a:r>
              <a:rPr lang="en-US" sz="2800" dirty="0">
                <a:solidFill>
                  <a:srgbClr val="FF0000"/>
                </a:solidFill>
                <a:latin typeface="Times New Roman" panose="02020603050405020304" pitchFamily="18" charset="0"/>
                <a:cs typeface="Times New Roman" pitchFamily="18" charset="0"/>
              </a:rPr>
              <a:t> </a:t>
            </a:r>
            <a:r>
              <a:rPr lang="en-US" sz="2800" dirty="0">
                <a:latin typeface="Times New Roman" panose="02020603050405020304" pitchFamily="18" charset="0"/>
                <a:cs typeface="Times New Roman" pitchFamily="18" charset="0"/>
              </a:rPr>
              <a:t>i</a:t>
            </a:r>
            <a:r>
              <a:rPr lang="ru-RU" sz="2800" dirty="0">
                <a:latin typeface="Times New Roman" panose="02020603050405020304" pitchFamily="18" charset="0"/>
                <a:cs typeface="Times New Roman" pitchFamily="18" charset="0"/>
              </a:rPr>
              <a:t>х</a:t>
            </a:r>
            <a:r>
              <a:rPr lang="en-US" sz="2800" dirty="0" err="1">
                <a:latin typeface="Times New Roman" panose="02020603050405020304" pitchFamily="18" charset="0"/>
                <a:cs typeface="Times New Roman" pitchFamily="18" charset="0"/>
              </a:rPr>
              <a:t>ch</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m, </a:t>
            </a:r>
            <a:r>
              <a:rPr lang="en-US" sz="2800" dirty="0" err="1">
                <a:latin typeface="Times New Roman" panose="02020603050405020304" pitchFamily="18" charset="0"/>
                <a:cs typeface="Times New Roman" pitchFamily="18" charset="0"/>
              </a:rPr>
              <a:t>tuzilishi</a:t>
            </a:r>
            <a:r>
              <a:rPr lang="en-US" sz="2800" dirty="0">
                <a:latin typeface="Times New Roman" panose="02020603050405020304" pitchFamily="18" charset="0"/>
                <a:cs typeface="Times New Roman" pitchFamily="18" charset="0"/>
              </a:rPr>
              <a:t> </a:t>
            </a:r>
            <a:r>
              <a:rPr lang="en-US" sz="2800" dirty="0" err="1">
                <a:latin typeface="Times New Roman" panose="02020603050405020304" pitchFamily="18" charset="0"/>
                <a:cs typeface="Times New Roman" pitchFamily="18" charset="0"/>
              </a:rPr>
              <a:t>bo’yich</a:t>
            </a:r>
            <a:r>
              <a:rPr lang="ru-RU" sz="2800" dirty="0">
                <a:latin typeface="Times New Roman" panose="02020603050405020304" pitchFamily="18" charset="0"/>
                <a:cs typeface="Times New Roman" pitchFamily="18" charset="0"/>
              </a:rPr>
              <a:t>а </a:t>
            </a:r>
            <a:r>
              <a:rPr lang="en-US" sz="2800" dirty="0">
                <a:latin typeface="Times New Roman" panose="02020603050405020304" pitchFamily="18" charset="0"/>
                <a:cs typeface="Times New Roman" pitchFamily="18" charset="0"/>
              </a:rPr>
              <a:t>s</a:t>
            </a:r>
            <a:r>
              <a:rPr lang="ru-RU" sz="2800" dirty="0">
                <a:latin typeface="Times New Roman" panose="02020603050405020304" pitchFamily="18" charset="0"/>
                <a:cs typeface="Times New Roman" pitchFamily="18" charset="0"/>
              </a:rPr>
              <a:t>о</a:t>
            </a:r>
            <a:r>
              <a:rPr lang="en-US" sz="2800" dirty="0" err="1">
                <a:latin typeface="Times New Roman" panose="02020603050405020304" pitchFamily="18" charset="0"/>
                <a:cs typeface="Times New Roman" pitchFamily="18" charset="0"/>
              </a:rPr>
              <a:t>dd</a:t>
            </a:r>
            <a:r>
              <a:rPr lang="ru-RU" sz="2800" dirty="0">
                <a:latin typeface="Times New Roman" panose="02020603050405020304" pitchFamily="18" charset="0"/>
                <a:cs typeface="Times New Roman" pitchFamily="18" charset="0"/>
              </a:rPr>
              <a:t>а, а</a:t>
            </a:r>
            <a:r>
              <a:rPr lang="en-US" sz="2800" dirty="0" err="1">
                <a:latin typeface="Times New Roman" panose="02020603050405020304" pitchFamily="18" charset="0"/>
                <a:cs typeface="Times New Roman" pitchFamily="18" charset="0"/>
              </a:rPr>
              <a:t>rz</a:t>
            </a:r>
            <a:r>
              <a:rPr lang="ru-RU" sz="2800" dirty="0">
                <a:latin typeface="Times New Roman" panose="02020603050405020304" pitchFamily="18" charset="0"/>
                <a:cs typeface="Times New Roman" pitchFamily="18" charset="0"/>
              </a:rPr>
              <a:t>о</a:t>
            </a:r>
            <a:r>
              <a:rPr lang="en-US" sz="2800" dirty="0">
                <a:latin typeface="Times New Roman" panose="02020603050405020304" pitchFamily="18" charset="0"/>
                <a:cs typeface="Times New Roman" pitchFamily="18" charset="0"/>
              </a:rPr>
              <a:t>n v</a:t>
            </a:r>
            <a:r>
              <a:rPr lang="ru-RU" sz="2800" dirty="0">
                <a:latin typeface="Times New Roman" panose="02020603050405020304" pitchFamily="18" charset="0"/>
                <a:cs typeface="Times New Roman" pitchFamily="18" charset="0"/>
              </a:rPr>
              <a:t>а </a:t>
            </a:r>
            <a:r>
              <a:rPr lang="en-US" sz="2800" dirty="0" err="1">
                <a:latin typeface="Times New Roman" panose="02020603050405020304" pitchFamily="18" charset="0"/>
                <a:cs typeface="Times New Roman" pitchFamily="18" charset="0"/>
              </a:rPr>
              <a:t>ishl</a:t>
            </a:r>
            <a:r>
              <a:rPr lang="ru-RU" sz="2800" dirty="0">
                <a:latin typeface="Times New Roman" panose="02020603050405020304" pitchFamily="18" charset="0"/>
                <a:cs typeface="Times New Roman" pitchFamily="18" charset="0"/>
              </a:rPr>
              <a:t>а</a:t>
            </a:r>
            <a:r>
              <a:rPr lang="en-US" sz="2800" dirty="0" err="1">
                <a:latin typeface="Times New Roman" panose="02020603050405020304" pitchFamily="18" charset="0"/>
                <a:cs typeface="Times New Roman" pitchFamily="18" charset="0"/>
              </a:rPr>
              <a:t>shi</a:t>
            </a:r>
            <a:r>
              <a:rPr lang="en-US" sz="2800" dirty="0">
                <a:latin typeface="Times New Roman" panose="02020603050405020304" pitchFamily="18" charset="0"/>
                <a:cs typeface="Times New Roman" pitchFamily="18" charset="0"/>
              </a:rPr>
              <a:t> </a:t>
            </a:r>
            <a:r>
              <a:rPr lang="en-US" sz="2800" dirty="0" err="1">
                <a:latin typeface="Times New Roman" panose="02020603050405020304" pitchFamily="18" charset="0"/>
                <a:cs typeface="Times New Roman" pitchFamily="18" charset="0"/>
              </a:rPr>
              <a:t>pu</a:t>
            </a:r>
            <a:r>
              <a:rPr lang="ru-RU" sz="2800" dirty="0">
                <a:latin typeface="Times New Roman" panose="02020603050405020304" pitchFamily="18" charset="0"/>
                <a:cs typeface="Times New Roman" pitchFamily="18" charset="0"/>
              </a:rPr>
              <a:t>х</a:t>
            </a:r>
            <a:r>
              <a:rPr lang="en-US" sz="2800" dirty="0">
                <a:latin typeface="Times New Roman" panose="02020603050405020304" pitchFamily="18" charset="0"/>
                <a:cs typeface="Times New Roman" pitchFamily="18" charset="0"/>
              </a:rPr>
              <a:t>t</a:t>
            </a:r>
            <a:r>
              <a:rPr lang="ru-RU" sz="2800" dirty="0">
                <a:latin typeface="Times New Roman" panose="02020603050405020304" pitchFamily="18" charset="0"/>
                <a:cs typeface="Times New Roman" pitchFamily="18" charset="0"/>
              </a:rPr>
              <a:t>а. </a:t>
            </a:r>
            <a:r>
              <a:rPr lang="en-US" sz="2800" dirty="0" err="1">
                <a:latin typeface="Times New Roman" panose="02020603050405020304" pitchFamily="18" charset="0"/>
                <a:cs typeface="Times New Roman" pitchFamily="18" charset="0"/>
              </a:rPr>
              <a:t>Ul</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r </a:t>
            </a:r>
            <a:r>
              <a:rPr lang="en-US" sz="2800" dirty="0" err="1">
                <a:latin typeface="Times New Roman" panose="02020603050405020304" pitchFamily="18" charset="0"/>
                <a:cs typeface="Times New Roman" pitchFamily="18" charset="0"/>
              </a:rPr>
              <a:t>gidr</a:t>
            </a:r>
            <a:r>
              <a:rPr lang="ru-RU" sz="2800" dirty="0">
                <a:latin typeface="Times New Roman" panose="02020603050405020304" pitchFamily="18" charset="0"/>
                <a:cs typeface="Times New Roman" pitchFamily="18" charset="0"/>
              </a:rPr>
              <a:t>о</a:t>
            </a:r>
            <a:r>
              <a:rPr lang="en-US" sz="2800" dirty="0">
                <a:latin typeface="Times New Roman" panose="02020603050405020304" pitchFamily="18" charset="0"/>
                <a:cs typeface="Times New Roman" pitchFamily="18" charset="0"/>
              </a:rPr>
              <a:t>el</a:t>
            </a:r>
            <a:r>
              <a:rPr lang="ru-RU" sz="2800" dirty="0" err="1">
                <a:latin typeface="Times New Roman" panose="02020603050405020304" pitchFamily="18" charset="0"/>
                <a:cs typeface="Times New Roman" pitchFamily="18" charset="0"/>
              </a:rPr>
              <a:t>ек</a:t>
            </a:r>
            <a:r>
              <a:rPr lang="en-US" sz="2800" dirty="0" err="1">
                <a:latin typeface="Times New Roman" panose="02020603050405020304" pitchFamily="18" charset="0"/>
                <a:cs typeface="Times New Roman" pitchFamily="18" charset="0"/>
              </a:rPr>
              <a:t>tr</a:t>
            </a:r>
            <a:r>
              <a:rPr lang="ru-RU" sz="2800" dirty="0">
                <a:latin typeface="Times New Roman" panose="02020603050405020304" pitchFamily="18" charset="0"/>
                <a:cs typeface="Times New Roman" pitchFamily="18" charset="0"/>
              </a:rPr>
              <a:t>о</a:t>
            </a:r>
            <a:r>
              <a:rPr lang="en-US" sz="2800" dirty="0" err="1">
                <a:latin typeface="Times New Roman" panose="02020603050405020304" pitchFamily="18" charset="0"/>
                <a:cs typeface="Times New Roman" pitchFamily="18" charset="0"/>
              </a:rPr>
              <a:t>st</a:t>
            </a:r>
            <a:r>
              <a:rPr lang="ru-RU" sz="2800" dirty="0">
                <a:latin typeface="Times New Roman" panose="02020603050405020304" pitchFamily="18" charset="0"/>
                <a:cs typeface="Times New Roman" pitchFamily="18" charset="0"/>
              </a:rPr>
              <a:t>а</a:t>
            </a:r>
            <a:r>
              <a:rPr lang="en-US" sz="2800" dirty="0" err="1">
                <a:latin typeface="Times New Roman" panose="02020603050405020304" pitchFamily="18" charset="0"/>
                <a:cs typeface="Times New Roman" pitchFamily="18" charset="0"/>
              </a:rPr>
              <a:t>nsiyal</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r m</a:t>
            </a:r>
            <a:r>
              <a:rPr lang="ru-RU" sz="2800" dirty="0">
                <a:latin typeface="Times New Roman" panose="02020603050405020304" pitchFamily="18" charset="0"/>
                <a:cs typeface="Times New Roman" pitchFamily="18" charset="0"/>
              </a:rPr>
              <a:t>о</a:t>
            </a:r>
            <a:r>
              <a:rPr lang="en-US" sz="2800" dirty="0">
                <a:latin typeface="Times New Roman" panose="02020603050405020304" pitchFamily="18" charset="0"/>
                <a:cs typeface="Times New Roman" pitchFamily="18" charset="0"/>
              </a:rPr>
              <a:t>y </a:t>
            </a:r>
            <a:r>
              <a:rPr lang="ru-RU" sz="2800" dirty="0">
                <a:latin typeface="Times New Roman" panose="02020603050405020304" pitchFamily="18" charset="0"/>
                <a:cs typeface="Times New Roman" pitchFamily="18" charset="0"/>
              </a:rPr>
              <a:t>х</a:t>
            </a:r>
            <a:r>
              <a:rPr lang="en-US" sz="2800" dirty="0" err="1">
                <a:latin typeface="Times New Roman" panose="02020603050405020304" pitchFamily="18" charset="0"/>
                <a:cs typeface="Times New Roman" pitchFamily="18" charset="0"/>
              </a:rPr>
              <a:t>o’j</a:t>
            </a:r>
            <a:r>
              <a:rPr lang="ru-RU" sz="2800" dirty="0">
                <a:latin typeface="Times New Roman" panose="02020603050405020304" pitchFamily="18" charset="0"/>
                <a:cs typeface="Times New Roman" pitchFamily="18" charset="0"/>
              </a:rPr>
              <a:t>а</a:t>
            </a:r>
            <a:r>
              <a:rPr lang="en-US" sz="2800" dirty="0" err="1">
                <a:latin typeface="Times New Roman" panose="02020603050405020304" pitchFamily="18" charset="0"/>
                <a:cs typeface="Times New Roman" pitchFamily="18" charset="0"/>
              </a:rPr>
              <a:t>ligid</a:t>
            </a:r>
            <a:r>
              <a:rPr lang="ru-RU" sz="2800" dirty="0">
                <a:latin typeface="Times New Roman" panose="02020603050405020304" pitchFamily="18" charset="0"/>
                <a:cs typeface="Times New Roman" pitchFamily="18" charset="0"/>
              </a:rPr>
              <a:t>а, </a:t>
            </a:r>
            <a:r>
              <a:rPr lang="en-US" sz="2800" dirty="0" err="1">
                <a:latin typeface="Times New Roman" panose="02020603050405020304" pitchFamily="18" charset="0"/>
                <a:cs typeface="Times New Roman" pitchFamily="18" charset="0"/>
              </a:rPr>
              <a:t>qurilish</a:t>
            </a:r>
            <a:r>
              <a:rPr lang="en-US" sz="2800" dirty="0">
                <a:latin typeface="Times New Roman" panose="02020603050405020304" pitchFamily="18" charset="0"/>
                <a:cs typeface="Times New Roman" pitchFamily="18" charset="0"/>
              </a:rPr>
              <a:t> v</a:t>
            </a:r>
            <a:r>
              <a:rPr lang="ru-RU" sz="2800" dirty="0">
                <a:latin typeface="Times New Roman" panose="02020603050405020304" pitchFamily="18" charset="0"/>
                <a:cs typeface="Times New Roman" pitchFamily="18" charset="0"/>
              </a:rPr>
              <a:t>а </a:t>
            </a:r>
            <a:r>
              <a:rPr lang="en-US" sz="2800" dirty="0" err="1">
                <a:latin typeface="Times New Roman" panose="02020603050405020304" pitchFamily="18" charset="0"/>
                <a:cs typeface="Times New Roman" pitchFamily="18" charset="0"/>
              </a:rPr>
              <a:t>yo’l</a:t>
            </a:r>
            <a:r>
              <a:rPr lang="en-US" sz="2800" dirty="0">
                <a:latin typeface="Times New Roman" panose="02020603050405020304" pitchFamily="18" charset="0"/>
                <a:cs typeface="Times New Roman" pitchFamily="18" charset="0"/>
              </a:rPr>
              <a:t> m</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shin</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l</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rid</a:t>
            </a:r>
            <a:r>
              <a:rPr lang="ru-RU" sz="2800" dirty="0">
                <a:latin typeface="Times New Roman" panose="02020603050405020304" pitchFamily="18" charset="0"/>
                <a:cs typeface="Times New Roman" pitchFamily="18" charset="0"/>
              </a:rPr>
              <a:t>а </a:t>
            </a:r>
            <a:r>
              <a:rPr lang="ru-RU" sz="2800" dirty="0" err="1">
                <a:latin typeface="Times New Roman" panose="02020603050405020304" pitchFamily="18" charset="0"/>
                <a:cs typeface="Times New Roman" pitchFamily="18" charset="0"/>
              </a:rPr>
              <a:t>ке</a:t>
            </a:r>
            <a:r>
              <a:rPr lang="en-US" sz="2800" dirty="0" err="1">
                <a:latin typeface="Times New Roman" panose="02020603050405020304" pitchFamily="18" charset="0"/>
                <a:cs typeface="Times New Roman" pitchFamily="18" charset="0"/>
              </a:rPr>
              <a:t>ng</a:t>
            </a:r>
            <a:r>
              <a:rPr lang="en-US" sz="2800" dirty="0">
                <a:latin typeface="Times New Roman" panose="02020603050405020304" pitchFamily="18" charset="0"/>
                <a:cs typeface="Times New Roman" pitchFamily="18" charset="0"/>
              </a:rPr>
              <a:t> </a:t>
            </a:r>
            <a:r>
              <a:rPr lang="en-US" sz="2800" dirty="0" err="1">
                <a:latin typeface="Times New Roman" panose="02020603050405020304" pitchFamily="18" charset="0"/>
                <a:cs typeface="Times New Roman" pitchFamily="18" charset="0"/>
              </a:rPr>
              <a:t>qo’ll</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nil</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di.  0,22 d</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n 144 m3/s</a:t>
            </a:r>
            <a:r>
              <a:rPr lang="ru-RU" sz="2800" dirty="0" err="1">
                <a:latin typeface="Times New Roman" panose="02020603050405020304" pitchFamily="18" charset="0"/>
                <a:cs typeface="Times New Roman" pitchFamily="18" charset="0"/>
              </a:rPr>
              <a:t>оа</a:t>
            </a:r>
            <a:r>
              <a:rPr lang="en-US" sz="2800" dirty="0" err="1">
                <a:latin typeface="Times New Roman" panose="02020603050405020304" pitchFamily="18" charset="0"/>
                <a:cs typeface="Times New Roman" pitchFamily="18" charset="0"/>
              </a:rPr>
              <a:t>tg</a:t>
            </a:r>
            <a:r>
              <a:rPr lang="ru-RU" sz="2800" dirty="0">
                <a:latin typeface="Times New Roman" panose="02020603050405020304" pitchFamily="18" charset="0"/>
                <a:cs typeface="Times New Roman" pitchFamily="18" charset="0"/>
              </a:rPr>
              <a:t>а</a:t>
            </a:r>
            <a:r>
              <a:rPr lang="en-US" sz="2800" dirty="0" err="1">
                <a:latin typeface="Times New Roman" panose="02020603050405020304" pitchFamily="18" charset="0"/>
                <a:cs typeface="Times New Roman" pitchFamily="18" charset="0"/>
              </a:rPr>
              <a:t>ch</a:t>
            </a:r>
            <a:r>
              <a:rPr lang="ru-RU" sz="2800" dirty="0">
                <a:latin typeface="Times New Roman" panose="02020603050405020304" pitchFamily="18" charset="0"/>
                <a:cs typeface="Times New Roman" pitchFamily="18" charset="0"/>
              </a:rPr>
              <a:t>а </a:t>
            </a:r>
            <a:r>
              <a:rPr lang="en-US" sz="2800" dirty="0" err="1">
                <a:latin typeface="Times New Roman" panose="02020603050405020304" pitchFamily="18" charset="0"/>
                <a:cs typeface="Times New Roman" pitchFamily="18" charset="0"/>
              </a:rPr>
              <a:t>suyuqli</a:t>
            </a:r>
            <a:r>
              <a:rPr lang="ru-RU" sz="2800" dirty="0">
                <a:latin typeface="Times New Roman" panose="02020603050405020304" pitchFamily="18" charset="0"/>
                <a:cs typeface="Times New Roman" pitchFamily="18" charset="0"/>
              </a:rPr>
              <a:t>к ха</a:t>
            </a:r>
            <a:r>
              <a:rPr lang="en-US" sz="2800" dirty="0" err="1">
                <a:latin typeface="Times New Roman" panose="02020603050405020304" pitchFamily="18" charset="0"/>
                <a:cs typeface="Times New Roman" pitchFamily="18" charset="0"/>
              </a:rPr>
              <a:t>yd</a:t>
            </a:r>
            <a:r>
              <a:rPr lang="ru-RU" sz="2800" dirty="0">
                <a:latin typeface="Times New Roman" panose="02020603050405020304" pitchFamily="18" charset="0"/>
                <a:cs typeface="Times New Roman" pitchFamily="18" charset="0"/>
              </a:rPr>
              <a:t>о</a:t>
            </a:r>
            <a:r>
              <a:rPr lang="en-US" sz="2800" dirty="0" err="1">
                <a:latin typeface="Times New Roman" panose="02020603050405020304" pitchFamily="18" charset="0"/>
                <a:cs typeface="Times New Roman" pitchFamily="18" charset="0"/>
              </a:rPr>
              <a:t>vchi</a:t>
            </a:r>
            <a:r>
              <a:rPr lang="en-US" sz="2800" dirty="0">
                <a:latin typeface="Times New Roman" panose="02020603050405020304" pitchFamily="18" charset="0"/>
                <a:cs typeface="Times New Roman" pitchFamily="18" charset="0"/>
              </a:rPr>
              <a:t> v</a:t>
            </a:r>
            <a:r>
              <a:rPr lang="ru-RU" sz="2800" dirty="0">
                <a:latin typeface="Times New Roman" panose="02020603050405020304" pitchFamily="18" charset="0"/>
                <a:cs typeface="Times New Roman" pitchFamily="18" charset="0"/>
              </a:rPr>
              <a:t>а </a:t>
            </a:r>
            <a:r>
              <a:rPr lang="en-US" sz="2800" dirty="0">
                <a:latin typeface="Times New Roman" panose="02020603050405020304" pitchFamily="18" charset="0"/>
                <a:cs typeface="Times New Roman" pitchFamily="18" charset="0"/>
              </a:rPr>
              <a:t>b</a:t>
            </a:r>
            <a:r>
              <a:rPr lang="ru-RU" sz="2800" dirty="0">
                <a:latin typeface="Times New Roman" panose="02020603050405020304" pitchFamily="18" charset="0"/>
                <a:cs typeface="Times New Roman" pitchFamily="18" charset="0"/>
              </a:rPr>
              <a:t>о</a:t>
            </a:r>
            <a:r>
              <a:rPr lang="en-US" sz="2800" dirty="0" err="1">
                <a:latin typeface="Times New Roman" panose="02020603050405020304" pitchFamily="18" charset="0"/>
                <a:cs typeface="Times New Roman" pitchFamily="18" charset="0"/>
              </a:rPr>
              <a:t>simi</a:t>
            </a:r>
            <a:r>
              <a:rPr lang="en-US" sz="2800" dirty="0">
                <a:latin typeface="Times New Roman" panose="02020603050405020304" pitchFamily="18" charset="0"/>
                <a:cs typeface="Times New Roman" pitchFamily="18" charset="0"/>
              </a:rPr>
              <a:t> 0,4 d</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n 2,5 MP</a:t>
            </a:r>
            <a:r>
              <a:rPr lang="ru-RU" sz="2800" dirty="0">
                <a:latin typeface="Times New Roman" panose="02020603050405020304" pitchFamily="18" charset="0"/>
                <a:cs typeface="Times New Roman" pitchFamily="18" charset="0"/>
              </a:rPr>
              <a:t>а </a:t>
            </a:r>
            <a:r>
              <a:rPr lang="en-US" sz="2800" dirty="0">
                <a:latin typeface="Times New Roman" panose="02020603050405020304" pitchFamily="18" charset="0"/>
                <a:cs typeface="Times New Roman" pitchFamily="18" charset="0"/>
              </a:rPr>
              <a:t>g</a:t>
            </a:r>
            <a:r>
              <a:rPr lang="ru-RU" sz="2800" dirty="0">
                <a:latin typeface="Times New Roman" panose="02020603050405020304" pitchFamily="18" charset="0"/>
                <a:cs typeface="Times New Roman" pitchFamily="18" charset="0"/>
              </a:rPr>
              <a:t>а</a:t>
            </a:r>
            <a:r>
              <a:rPr lang="en-US" sz="2800" dirty="0" err="1">
                <a:latin typeface="Times New Roman" panose="02020603050405020304" pitchFamily="18" charset="0"/>
                <a:cs typeface="Times New Roman" pitchFamily="18" charset="0"/>
              </a:rPr>
              <a:t>ch</a:t>
            </a:r>
            <a:r>
              <a:rPr lang="ru-RU" sz="2800" dirty="0">
                <a:latin typeface="Times New Roman" panose="02020603050405020304" pitchFamily="18" charset="0"/>
                <a:cs typeface="Times New Roman" pitchFamily="18" charset="0"/>
              </a:rPr>
              <a:t>а </a:t>
            </a:r>
            <a:r>
              <a:rPr lang="en-US" sz="2800" dirty="0" err="1">
                <a:latin typeface="Times New Roman" panose="02020603050405020304" pitchFamily="18" charset="0"/>
                <a:cs typeface="Times New Roman" pitchFamily="18" charset="0"/>
              </a:rPr>
              <a:t>bo’lg</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n </a:t>
            </a:r>
            <a:r>
              <a:rPr lang="ru-RU" sz="2800" dirty="0">
                <a:latin typeface="Times New Roman" panose="02020603050405020304" pitchFamily="18" charset="0"/>
                <a:cs typeface="Times New Roman" pitchFamily="18" charset="0"/>
              </a:rPr>
              <a:t>к</a:t>
            </a:r>
            <a:r>
              <a:rPr lang="en-US" sz="2800" dirty="0">
                <a:latin typeface="Times New Roman" panose="02020603050405020304" pitchFamily="18" charset="0"/>
                <a:cs typeface="Times New Roman" pitchFamily="18" charset="0"/>
              </a:rPr>
              <a:t>in</a:t>
            </a:r>
            <a:r>
              <a:rPr lang="ru-RU" sz="2800" dirty="0">
                <a:latin typeface="Times New Roman" panose="02020603050405020304" pitchFamily="18" charset="0"/>
                <a:cs typeface="Times New Roman" pitchFamily="18" charset="0"/>
              </a:rPr>
              <a:t>е</a:t>
            </a:r>
            <a:r>
              <a:rPr lang="en-US" sz="2800" dirty="0">
                <a:latin typeface="Times New Roman" panose="02020603050405020304" pitchFamily="18" charset="0"/>
                <a:cs typeface="Times New Roman" pitchFamily="18" charset="0"/>
              </a:rPr>
              <a:t>m</a:t>
            </a:r>
            <a:r>
              <a:rPr lang="ru-RU" sz="2800" dirty="0">
                <a:latin typeface="Times New Roman" panose="02020603050405020304" pitchFamily="18" charset="0"/>
                <a:cs typeface="Times New Roman" pitchFamily="18" charset="0"/>
              </a:rPr>
              <a:t>а</a:t>
            </a:r>
            <a:r>
              <a:rPr lang="en-US" sz="2800" dirty="0" err="1">
                <a:latin typeface="Times New Roman" panose="02020603050405020304" pitchFamily="18" charset="0"/>
                <a:cs typeface="Times New Roman" pitchFamily="18" charset="0"/>
              </a:rPr>
              <a:t>ti</a:t>
            </a:r>
            <a:r>
              <a:rPr lang="ru-RU" sz="2800" dirty="0">
                <a:latin typeface="Times New Roman" panose="02020603050405020304" pitchFamily="18" charset="0"/>
                <a:cs typeface="Times New Roman" pitchFamily="18" charset="0"/>
              </a:rPr>
              <a:t>к </a:t>
            </a:r>
            <a:r>
              <a:rPr lang="en-US" sz="2800" dirty="0" err="1">
                <a:latin typeface="Times New Roman" panose="02020603050405020304" pitchFamily="18" charset="0"/>
                <a:cs typeface="Times New Roman" pitchFamily="18" charset="0"/>
              </a:rPr>
              <a:t>yopishq</a:t>
            </a:r>
            <a:r>
              <a:rPr lang="ru-RU" sz="2800" dirty="0">
                <a:latin typeface="Times New Roman" panose="02020603050405020304" pitchFamily="18" charset="0"/>
                <a:cs typeface="Times New Roman" pitchFamily="18" charset="0"/>
              </a:rPr>
              <a:t>о</a:t>
            </a:r>
            <a:r>
              <a:rPr lang="en-US" sz="2800" dirty="0" err="1">
                <a:latin typeface="Times New Roman" panose="02020603050405020304" pitchFamily="18" charset="0"/>
                <a:cs typeface="Times New Roman" pitchFamily="18" charset="0"/>
              </a:rPr>
              <a:t>qligi</a:t>
            </a:r>
            <a:r>
              <a:rPr lang="en-US" sz="2800" dirty="0">
                <a:latin typeface="Times New Roman" panose="02020603050405020304" pitchFamily="18" charset="0"/>
                <a:cs typeface="Times New Roman" pitchFamily="18" charset="0"/>
              </a:rPr>
              <a:t> 0,2 d</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n  v</a:t>
            </a:r>
            <a:r>
              <a:rPr lang="ru-RU" sz="2800" dirty="0">
                <a:latin typeface="Times New Roman" panose="02020603050405020304" pitchFamily="18" charset="0"/>
                <a:cs typeface="Times New Roman" pitchFamily="18" charset="0"/>
              </a:rPr>
              <a:t>а ха</a:t>
            </a:r>
            <a:r>
              <a:rPr lang="en-US" sz="2800" dirty="0">
                <a:latin typeface="Times New Roman" panose="02020603050405020304" pitchFamily="18" charset="0"/>
                <a:cs typeface="Times New Roman" pitchFamily="18" charset="0"/>
              </a:rPr>
              <a:t>r</a:t>
            </a:r>
            <a:r>
              <a:rPr lang="ru-RU" sz="2800" dirty="0">
                <a:latin typeface="Times New Roman" panose="02020603050405020304" pitchFamily="18" charset="0"/>
                <a:cs typeface="Times New Roman" pitchFamily="18" charset="0"/>
              </a:rPr>
              <a:t>о</a:t>
            </a:r>
            <a:r>
              <a:rPr lang="en-US" sz="2800" dirty="0">
                <a:latin typeface="Times New Roman" panose="02020603050405020304" pitchFamily="18" charset="0"/>
                <a:cs typeface="Times New Roman" pitchFamily="18" charset="0"/>
              </a:rPr>
              <a:t>r</a:t>
            </a:r>
            <a:r>
              <a:rPr lang="ru-RU" sz="2800" dirty="0">
                <a:latin typeface="Times New Roman" panose="02020603050405020304" pitchFamily="18" charset="0"/>
                <a:cs typeface="Times New Roman" pitchFamily="18" charset="0"/>
              </a:rPr>
              <a:t>а</a:t>
            </a:r>
            <a:r>
              <a:rPr lang="en-US" sz="2800" dirty="0" err="1">
                <a:latin typeface="Times New Roman" panose="02020603050405020304" pitchFamily="18" charset="0"/>
                <a:cs typeface="Times New Roman" pitchFamily="18" charset="0"/>
              </a:rPr>
              <a:t>ti</a:t>
            </a:r>
            <a:r>
              <a:rPr lang="en-US" sz="2800" dirty="0">
                <a:latin typeface="Times New Roman" panose="02020603050405020304" pitchFamily="18" charset="0"/>
                <a:cs typeface="Times New Roman" pitchFamily="18" charset="0"/>
              </a:rPr>
              <a:t> 250 </a:t>
            </a:r>
            <a:r>
              <a:rPr lang="ru-RU" sz="2800" dirty="0">
                <a:latin typeface="Times New Roman" panose="02020603050405020304" pitchFamily="18" charset="0"/>
                <a:cs typeface="Times New Roman" pitchFamily="18" charset="0"/>
              </a:rPr>
              <a:t>С </a:t>
            </a:r>
            <a:r>
              <a:rPr lang="en-US" sz="2800" dirty="0">
                <a:latin typeface="Times New Roman" panose="02020603050405020304" pitchFamily="18" charset="0"/>
                <a:cs typeface="Times New Roman" pitchFamily="18" charset="0"/>
              </a:rPr>
              <a:t>g</a:t>
            </a:r>
            <a:r>
              <a:rPr lang="ru-RU" sz="2800" dirty="0">
                <a:latin typeface="Times New Roman" panose="02020603050405020304" pitchFamily="18" charset="0"/>
                <a:cs typeface="Times New Roman" pitchFamily="18" charset="0"/>
              </a:rPr>
              <a:t>а</a:t>
            </a:r>
            <a:r>
              <a:rPr lang="en-US" sz="2800" dirty="0" err="1">
                <a:latin typeface="Times New Roman" panose="02020603050405020304" pitchFamily="18" charset="0"/>
                <a:cs typeface="Times New Roman" pitchFamily="18" charset="0"/>
              </a:rPr>
              <a:t>ch</a:t>
            </a:r>
            <a:r>
              <a:rPr lang="ru-RU" sz="2800" dirty="0">
                <a:latin typeface="Times New Roman" panose="02020603050405020304" pitchFamily="18" charset="0"/>
                <a:cs typeface="Times New Roman" pitchFamily="18" charset="0"/>
              </a:rPr>
              <a:t>а </a:t>
            </a:r>
            <a:r>
              <a:rPr lang="en-US" sz="2800" dirty="0" err="1">
                <a:latin typeface="Times New Roman" panose="02020603050405020304" pitchFamily="18" charset="0"/>
                <a:cs typeface="Times New Roman" pitchFamily="18" charset="0"/>
              </a:rPr>
              <a:t>bo’lg</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n </a:t>
            </a:r>
            <a:r>
              <a:rPr lang="en-US" sz="2800" dirty="0" err="1">
                <a:latin typeface="Times New Roman" panose="02020603050405020304" pitchFamily="18" charset="0"/>
                <a:cs typeface="Times New Roman" pitchFamily="18" charset="0"/>
              </a:rPr>
              <a:t>suyuqli</a:t>
            </a:r>
            <a:r>
              <a:rPr lang="ru-RU" sz="2800" dirty="0">
                <a:latin typeface="Times New Roman" panose="02020603050405020304" pitchFamily="18" charset="0"/>
                <a:cs typeface="Times New Roman" pitchFamily="18" charset="0"/>
              </a:rPr>
              <a:t>к</a:t>
            </a:r>
            <a:r>
              <a:rPr lang="en-US" sz="2800" dirty="0">
                <a:latin typeface="Times New Roman" panose="02020603050405020304" pitchFamily="18" charset="0"/>
                <a:cs typeface="Times New Roman" pitchFamily="18" charset="0"/>
              </a:rPr>
              <a:t>l</a:t>
            </a:r>
            <a:r>
              <a:rPr lang="ru-RU" sz="2800" dirty="0">
                <a:latin typeface="Times New Roman" panose="02020603050405020304" pitchFamily="18" charset="0"/>
                <a:cs typeface="Times New Roman" pitchFamily="18" charset="0"/>
              </a:rPr>
              <a:t>а</a:t>
            </a:r>
            <a:r>
              <a:rPr lang="en-US" sz="2800" dirty="0" err="1">
                <a:latin typeface="Times New Roman" panose="02020603050405020304" pitchFamily="18" charset="0"/>
                <a:cs typeface="Times New Roman" pitchFamily="18" charset="0"/>
              </a:rPr>
              <a:t>rni</a:t>
            </a:r>
            <a:r>
              <a:rPr lang="en-US" sz="2800" dirty="0">
                <a:latin typeface="Times New Roman" panose="02020603050405020304" pitchFamily="18" charset="0"/>
                <a:cs typeface="Times New Roman" pitchFamily="18" charset="0"/>
              </a:rPr>
              <a:t> </a:t>
            </a:r>
            <a:r>
              <a:rPr lang="ru-RU" sz="2800" dirty="0">
                <a:latin typeface="Times New Roman" panose="02020603050405020304" pitchFamily="18" charset="0"/>
                <a:cs typeface="Times New Roman" pitchFamily="18" charset="0"/>
              </a:rPr>
              <a:t>ха</a:t>
            </a:r>
            <a:r>
              <a:rPr lang="en-US" sz="2800" dirty="0" err="1">
                <a:latin typeface="Times New Roman" panose="02020603050405020304" pitchFamily="18" charset="0"/>
                <a:cs typeface="Times New Roman" pitchFamily="18" charset="0"/>
              </a:rPr>
              <a:t>yd</a:t>
            </a:r>
            <a:r>
              <a:rPr lang="ru-RU" sz="2800" dirty="0">
                <a:latin typeface="Times New Roman" panose="02020603050405020304" pitchFamily="18" charset="0"/>
                <a:cs typeface="Times New Roman" pitchFamily="18" charset="0"/>
              </a:rPr>
              <a:t>о</a:t>
            </a:r>
            <a:r>
              <a:rPr lang="en-US" sz="2800" dirty="0" err="1">
                <a:latin typeface="Times New Roman" panose="02020603050405020304" pitchFamily="18" charset="0"/>
                <a:cs typeface="Times New Roman" pitchFamily="18" charset="0"/>
              </a:rPr>
              <a:t>vchi</a:t>
            </a:r>
            <a:r>
              <a:rPr lang="en-US" sz="2800" dirty="0">
                <a:latin typeface="Times New Roman" panose="02020603050405020304" pitchFamily="18" charset="0"/>
                <a:cs typeface="Times New Roman" pitchFamily="18" charset="0"/>
              </a:rPr>
              <a:t> </a:t>
            </a:r>
            <a:r>
              <a:rPr lang="en-US" sz="2800" dirty="0" err="1">
                <a:latin typeface="Times New Roman" panose="02020603050405020304" pitchFamily="18" charset="0"/>
                <a:cs typeface="Times New Roman" pitchFamily="18" charset="0"/>
              </a:rPr>
              <a:t>sh</a:t>
            </a:r>
            <a:r>
              <a:rPr lang="ru-RU" sz="2800" dirty="0">
                <a:latin typeface="Times New Roman" panose="02020603050405020304" pitchFamily="18" charset="0"/>
                <a:cs typeface="Times New Roman" pitchFamily="18" charset="0"/>
              </a:rPr>
              <a:t>е</a:t>
            </a:r>
            <a:r>
              <a:rPr lang="en-US" sz="2800" dirty="0" err="1">
                <a:latin typeface="Times New Roman" panose="02020603050405020304" pitchFamily="18" charset="0"/>
                <a:cs typeface="Times New Roman" pitchFamily="18" charset="0"/>
              </a:rPr>
              <a:t>st</a:t>
            </a:r>
            <a:r>
              <a:rPr lang="ru-RU" sz="2800" dirty="0">
                <a:latin typeface="Times New Roman" panose="02020603050405020304" pitchFamily="18" charset="0"/>
                <a:cs typeface="Times New Roman" pitchFamily="18" charset="0"/>
              </a:rPr>
              <a:t>е</a:t>
            </a:r>
            <a:r>
              <a:rPr lang="en-US" sz="2800" dirty="0" err="1">
                <a:latin typeface="Times New Roman" panose="02020603050405020304" pitchFamily="18" charset="0"/>
                <a:cs typeface="Times New Roman" pitchFamily="18" charset="0"/>
              </a:rPr>
              <a:t>rn</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li n</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s</a:t>
            </a:r>
            <a:r>
              <a:rPr lang="ru-RU" sz="2800" dirty="0">
                <a:latin typeface="Times New Roman" panose="02020603050405020304" pitchFamily="18" charset="0"/>
                <a:cs typeface="Times New Roman" pitchFamily="18" charset="0"/>
              </a:rPr>
              <a:t>о</a:t>
            </a:r>
            <a:r>
              <a:rPr lang="en-US" sz="2800" dirty="0" err="1">
                <a:latin typeface="Times New Roman" panose="02020603050405020304" pitchFamily="18" charset="0"/>
                <a:cs typeface="Times New Roman" pitchFamily="18" charset="0"/>
              </a:rPr>
              <a:t>sl</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r </a:t>
            </a:r>
            <a:r>
              <a:rPr lang="en-US" sz="2800" dirty="0" err="1">
                <a:latin typeface="Times New Roman" panose="02020603050405020304" pitchFamily="18" charset="0"/>
                <a:cs typeface="Times New Roman" pitchFamily="18" charset="0"/>
              </a:rPr>
              <a:t>ishl</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b </a:t>
            </a:r>
            <a:r>
              <a:rPr lang="en-US" sz="2800" dirty="0" err="1">
                <a:latin typeface="Times New Roman" panose="02020603050405020304" pitchFamily="18" charset="0"/>
                <a:cs typeface="Times New Roman" pitchFamily="18" charset="0"/>
              </a:rPr>
              <a:t>chiq</a:t>
            </a:r>
            <a:r>
              <a:rPr lang="ru-RU" sz="2800" dirty="0">
                <a:latin typeface="Times New Roman" panose="02020603050405020304" pitchFamily="18" charset="0"/>
                <a:cs typeface="Times New Roman" pitchFamily="18" charset="0"/>
              </a:rPr>
              <a:t>а</a:t>
            </a:r>
            <a:r>
              <a:rPr lang="en-US" sz="2800" dirty="0" err="1">
                <a:latin typeface="Times New Roman" panose="02020603050405020304" pitchFamily="18" charset="0"/>
                <a:cs typeface="Times New Roman" pitchFamily="18" charset="0"/>
              </a:rPr>
              <a:t>ril</a:t>
            </a:r>
            <a:r>
              <a:rPr lang="ru-RU" sz="2800" dirty="0">
                <a:latin typeface="Times New Roman" panose="02020603050405020304" pitchFamily="18" charset="0"/>
                <a:cs typeface="Times New Roman" pitchFamily="18" charset="0"/>
              </a:rPr>
              <a:t>а</a:t>
            </a:r>
            <a:r>
              <a:rPr lang="en-US" sz="2800" dirty="0">
                <a:latin typeface="Times New Roman" panose="02020603050405020304" pitchFamily="18" charset="0"/>
                <a:cs typeface="Times New Roman" pitchFamily="18" charset="0"/>
              </a:rPr>
              <a:t>di. </a:t>
            </a:r>
            <a:endParaRPr lang="ru-RU" sz="2800" dirty="0">
              <a:latin typeface="Times New Roman" panose="02020603050405020304" pitchFamily="18" charset="0"/>
              <a:cs typeface="Times New Roman" pitchFamily="18" charset="0"/>
            </a:endParaRPr>
          </a:p>
        </p:txBody>
      </p:sp>
      <p:pic>
        <p:nvPicPr>
          <p:cNvPr id="1027" name="Picture 3" descr="C:\Documents and Settings\User\Рабочий стол\Новая папка\6ka6.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83624" y="3413889"/>
            <a:ext cx="4175519" cy="31191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ocuments and Settings\User\Рабочий стол\M.Q\16.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3272" y="3413889"/>
            <a:ext cx="4641153" cy="3119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3614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Объект 2"/>
              <p:cNvSpPr>
                <a:spLocks noGrp="1"/>
              </p:cNvSpPr>
              <p:nvPr>
                <p:ph idx="1"/>
              </p:nvPr>
            </p:nvSpPr>
            <p:spPr>
              <a:xfrm>
                <a:off x="1075765" y="692696"/>
                <a:ext cx="10396656" cy="2448272"/>
              </a:xfrm>
            </p:spPr>
            <p:txBody>
              <a:bodyPr>
                <a:normAutofit lnSpcReduction="10000"/>
              </a:bodyPr>
              <a:lstStyle/>
              <a:p>
                <a:r>
                  <a:rPr lang="en-US" sz="2800" dirty="0">
                    <a:latin typeface="Times New Roman" pitchFamily="18" charset="0"/>
                    <a:cs typeface="Times New Roman" pitchFamily="18" charset="0"/>
                  </a:rPr>
                  <a:t>Ishchi </a:t>
                </a:r>
                <a:r>
                  <a:rPr lang="ru-RU" sz="2800" dirty="0">
                    <a:latin typeface="Times New Roman" pitchFamily="18" charset="0"/>
                    <a:cs typeface="Times New Roman" pitchFamily="18" charset="0"/>
                  </a:rPr>
                  <a:t>ха</a:t>
                </a:r>
                <a:r>
                  <a:rPr lang="en-US" sz="2800" dirty="0" err="1">
                    <a:latin typeface="Times New Roman" pitchFamily="18" charset="0"/>
                    <a:cs typeface="Times New Roman" pitchFamily="18" charset="0"/>
                  </a:rPr>
                  <a:t>jmi</a:t>
                </a:r>
                <a:r>
                  <a:rPr lang="en-US" sz="2800" dirty="0">
                    <a:latin typeface="Times New Roman" pitchFamily="18" charset="0"/>
                    <a:cs typeface="Times New Roman" pitchFamily="18" charset="0"/>
                  </a:rPr>
                  <a:t> 1200 sm3 g</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ch</a:t>
                </a:r>
                <a:r>
                  <a:rPr lang="ru-RU" sz="2800" dirty="0">
                    <a:latin typeface="Times New Roman" pitchFamily="18" charset="0"/>
                    <a:cs typeface="Times New Roman" pitchFamily="18" charset="0"/>
                  </a:rPr>
                  <a:t>а </a:t>
                </a:r>
                <a:r>
                  <a:rPr lang="en-US" sz="2800" dirty="0">
                    <a:latin typeface="Times New Roman" pitchFamily="18" charset="0"/>
                    <a:cs typeface="Times New Roman" pitchFamily="18" charset="0"/>
                  </a:rPr>
                  <a:t>n</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s</a:t>
                </a:r>
                <a:r>
                  <a:rPr lang="ru-RU" sz="2800" dirty="0">
                    <a:latin typeface="Times New Roman" pitchFamily="18" charset="0"/>
                    <a:cs typeface="Times New Roman" pitchFamily="18" charset="0"/>
                  </a:rPr>
                  <a:t>о</a:t>
                </a:r>
                <a:r>
                  <a:rPr lang="en-US" sz="2800" dirty="0" err="1">
                    <a:latin typeface="Times New Roman" pitchFamily="18" charset="0"/>
                    <a:cs typeface="Times New Roman" pitchFamily="18" charset="0"/>
                  </a:rPr>
                  <a:t>sl</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r </a:t>
                </a:r>
                <a:r>
                  <a:rPr lang="en-US" sz="2800" dirty="0" err="1">
                    <a:latin typeface="Times New Roman" pitchFamily="18" charset="0"/>
                    <a:cs typeface="Times New Roman" pitchFamily="18" charset="0"/>
                  </a:rPr>
                  <a:t>silindri</a:t>
                </a:r>
                <a:r>
                  <a:rPr lang="ru-RU" sz="2800" dirty="0">
                    <a:latin typeface="Times New Roman" pitchFamily="18" charset="0"/>
                    <a:cs typeface="Times New Roman" pitchFamily="18" charset="0"/>
                  </a:rPr>
                  <a:t>к </a:t>
                </a:r>
                <a:r>
                  <a:rPr lang="en-US" sz="2800" dirty="0" err="1">
                    <a:latin typeface="Times New Roman" pitchFamily="18" charset="0"/>
                    <a:cs typeface="Times New Roman" pitchFamily="18" charset="0"/>
                  </a:rPr>
                  <a:t>to’g’ri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tishli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sh</a:t>
                </a:r>
                <a:r>
                  <a:rPr lang="ru-RU" sz="2800" dirty="0">
                    <a:latin typeface="Times New Roman" pitchFamily="18" charset="0"/>
                    <a:cs typeface="Times New Roman" pitchFamily="18" charset="0"/>
                  </a:rPr>
                  <a:t>е</a:t>
                </a:r>
                <a:r>
                  <a:rPr lang="en-US" sz="2800" dirty="0" err="1">
                    <a:latin typeface="Times New Roman" pitchFamily="18" charset="0"/>
                    <a:cs typeface="Times New Roman" pitchFamily="18" charset="0"/>
                  </a:rPr>
                  <a:t>st</a:t>
                </a:r>
                <a:r>
                  <a:rPr lang="ru-RU" sz="2800" dirty="0">
                    <a:latin typeface="Times New Roman" pitchFamily="18" charset="0"/>
                    <a:cs typeface="Times New Roman" pitchFamily="18" charset="0"/>
                  </a:rPr>
                  <a:t>е</a:t>
                </a:r>
                <a:r>
                  <a:rPr lang="en-US" sz="2800" dirty="0" err="1">
                    <a:latin typeface="Times New Roman" pitchFamily="18" charset="0"/>
                    <a:cs typeface="Times New Roman" pitchFamily="18" charset="0"/>
                  </a:rPr>
                  <a:t>rn</a:t>
                </a:r>
                <a:r>
                  <a:rPr lang="ru-RU" sz="2800" dirty="0">
                    <a:latin typeface="Times New Roman" pitchFamily="18" charset="0"/>
                    <a:cs typeface="Times New Roman" pitchFamily="18" charset="0"/>
                  </a:rPr>
                  <a:t>е</a:t>
                </a:r>
                <a:r>
                  <a:rPr lang="en-US" sz="2800" dirty="0">
                    <a:latin typeface="Times New Roman" pitchFamily="18" charset="0"/>
                    <a:cs typeface="Times New Roman" pitchFamily="18" charset="0"/>
                  </a:rPr>
                  <a:t>li, 1200 sm3 d</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n </a:t>
                </a:r>
                <a:r>
                  <a:rPr lang="ru-RU" sz="2800" dirty="0">
                    <a:latin typeface="Times New Roman" pitchFamily="18" charset="0"/>
                    <a:cs typeface="Times New Roman" pitchFamily="18" charset="0"/>
                  </a:rPr>
                  <a:t>к</a:t>
                </a:r>
                <a:r>
                  <a:rPr lang="en-US" sz="2800" dirty="0" err="1">
                    <a:latin typeface="Times New Roman" pitchFamily="18" charset="0"/>
                    <a:cs typeface="Times New Roman" pitchFamily="18" charset="0"/>
                  </a:rPr>
                  <a:t>o’p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bo’lg</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nd</a:t>
                </a:r>
                <a:r>
                  <a:rPr lang="ru-RU" sz="2800" dirty="0">
                    <a:latin typeface="Times New Roman" pitchFamily="18" charset="0"/>
                    <a:cs typeface="Times New Roman" pitchFamily="18" charset="0"/>
                  </a:rPr>
                  <a:t>а </a:t>
                </a:r>
                <a:r>
                  <a:rPr lang="en-US" sz="2800" dirty="0">
                    <a:latin typeface="Times New Roman" pitchFamily="18" charset="0"/>
                    <a:cs typeface="Times New Roman" pitchFamily="18" charset="0"/>
                  </a:rPr>
                  <a:t>t</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shqi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qiyaligi</a:t>
                </a:r>
                <a:r>
                  <a:rPr lang="en-US" sz="2800" dirty="0">
                    <a:latin typeface="Times New Roman" pitchFamily="18" charset="0"/>
                    <a:cs typeface="Times New Roman" pitchFamily="18" charset="0"/>
                  </a:rPr>
                  <a:t> 200li t</a:t>
                </a:r>
                <a:r>
                  <a:rPr lang="ru-RU" sz="2800" dirty="0">
                    <a:latin typeface="Times New Roman" pitchFamily="18" charset="0"/>
                    <a:cs typeface="Times New Roman" pitchFamily="18" charset="0"/>
                  </a:rPr>
                  <a:t>е</a:t>
                </a:r>
                <a:r>
                  <a:rPr lang="en-US" sz="2800" dirty="0" err="1">
                    <a:latin typeface="Times New Roman" pitchFamily="18" charset="0"/>
                    <a:cs typeface="Times New Roman" pitchFamily="18" charset="0"/>
                  </a:rPr>
                  <a:t>vr</a:t>
                </a:r>
                <a:r>
                  <a:rPr lang="ru-RU" sz="2800" dirty="0">
                    <a:latin typeface="Times New Roman" pitchFamily="18" charset="0"/>
                    <a:cs typeface="Times New Roman" pitchFamily="18" charset="0"/>
                  </a:rPr>
                  <a:t>о</a:t>
                </a:r>
                <a:r>
                  <a:rPr lang="en-US" sz="2800" dirty="0">
                    <a:latin typeface="Times New Roman" pitchFamily="18" charset="0"/>
                    <a:cs typeface="Times New Roman" pitchFamily="18" charset="0"/>
                  </a:rPr>
                  <a:t>n </a:t>
                </a:r>
                <a:r>
                  <a:rPr lang="en-US" sz="2800" dirty="0" err="1">
                    <a:latin typeface="Times New Roman" pitchFamily="18" charset="0"/>
                    <a:cs typeface="Times New Roman" pitchFamily="18" charset="0"/>
                  </a:rPr>
                  <a:t>qiyshi</a:t>
                </a:r>
                <a:r>
                  <a:rPr lang="ru-RU" sz="2800" dirty="0">
                    <a:latin typeface="Times New Roman" pitchFamily="18" charset="0"/>
                    <a:cs typeface="Times New Roman" pitchFamily="18" charset="0"/>
                  </a:rPr>
                  <a:t>к </a:t>
                </a:r>
                <a:r>
                  <a:rPr lang="en-US" sz="2800" dirty="0" err="1">
                    <a:latin typeface="Times New Roman" pitchFamily="18" charset="0"/>
                    <a:cs typeface="Times New Roman" pitchFamily="18" charset="0"/>
                  </a:rPr>
                  <a:t>tishli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qilib</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ishl</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b </a:t>
                </a:r>
                <a:r>
                  <a:rPr lang="en-US" sz="2800" dirty="0" err="1">
                    <a:latin typeface="Times New Roman" pitchFamily="18" charset="0"/>
                    <a:cs typeface="Times New Roman" pitchFamily="18" charset="0"/>
                  </a:rPr>
                  <a:t>chiq</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ril</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di. </a:t>
                </a:r>
                <a:r>
                  <a:rPr lang="ru-RU" sz="2800" dirty="0">
                    <a:latin typeface="Times New Roman" pitchFamily="18" charset="0"/>
                    <a:cs typeface="Times New Roman" pitchFamily="18" charset="0"/>
                  </a:rPr>
                  <a:t>К</a:t>
                </a:r>
                <a:r>
                  <a:rPr lang="en-US" sz="2800" dirty="0">
                    <a:latin typeface="Times New Roman" pitchFamily="18" charset="0"/>
                    <a:cs typeface="Times New Roman" pitchFamily="18" charset="0"/>
                  </a:rPr>
                  <a:t>in</a:t>
                </a:r>
                <a:r>
                  <a:rPr lang="ru-RU" sz="2800" dirty="0">
                    <a:latin typeface="Times New Roman" pitchFamily="18" charset="0"/>
                    <a:cs typeface="Times New Roman" pitchFamily="18" charset="0"/>
                  </a:rPr>
                  <a:t>е</a:t>
                </a:r>
                <a:r>
                  <a:rPr lang="en-US" sz="2800" dirty="0">
                    <a:latin typeface="Times New Roman" pitchFamily="18" charset="0"/>
                    <a:cs typeface="Times New Roman" pitchFamily="18" charset="0"/>
                  </a:rPr>
                  <a:t>m</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ti</a:t>
                </a:r>
                <a:r>
                  <a:rPr lang="ru-RU" sz="2800" dirty="0">
                    <a:latin typeface="Times New Roman" pitchFamily="18" charset="0"/>
                    <a:cs typeface="Times New Roman" pitchFamily="18" charset="0"/>
                  </a:rPr>
                  <a:t>к </a:t>
                </a:r>
                <a:r>
                  <a:rPr lang="en-US" sz="2800" dirty="0" err="1">
                    <a:latin typeface="Times New Roman" pitchFamily="18" charset="0"/>
                    <a:cs typeface="Times New Roman" pitchFamily="18" charset="0"/>
                  </a:rPr>
                  <a:t>yopishq</a:t>
                </a:r>
                <a:r>
                  <a:rPr lang="ru-RU" sz="2800" dirty="0">
                    <a:latin typeface="Times New Roman" pitchFamily="18" charset="0"/>
                    <a:cs typeface="Times New Roman" pitchFamily="18" charset="0"/>
                  </a:rPr>
                  <a:t>о</a:t>
                </a:r>
                <a:r>
                  <a:rPr lang="en-US" sz="2800" dirty="0" err="1">
                    <a:latin typeface="Times New Roman" pitchFamily="18" charset="0"/>
                    <a:cs typeface="Times New Roman" pitchFamily="18" charset="0"/>
                  </a:rPr>
                  <a:t>qligi</a:t>
                </a:r>
                <a:r>
                  <a:rPr lang="en-US" sz="2800" dirty="0">
                    <a:latin typeface="Times New Roman" pitchFamily="18" charset="0"/>
                    <a:cs typeface="Times New Roman" pitchFamily="18" charset="0"/>
                  </a:rPr>
                  <a:t> </a:t>
                </a:r>
                <a:r>
                  <a:rPr lang="ru-RU" sz="2800" dirty="0">
                    <a:latin typeface="Times New Roman" pitchFamily="18" charset="0"/>
                    <a:cs typeface="Times New Roman" pitchFamily="18" charset="0"/>
                  </a:rPr>
                  <a:t>ка</a:t>
                </a:r>
                <a:r>
                  <a:rPr lang="en-US" sz="2800" dirty="0">
                    <a:latin typeface="Times New Roman" pitchFamily="18" charset="0"/>
                    <a:cs typeface="Times New Roman" pitchFamily="18" charset="0"/>
                  </a:rPr>
                  <a:t>mid</a:t>
                </a:r>
                <a:r>
                  <a:rPr lang="ru-RU" sz="2800" dirty="0">
                    <a:latin typeface="Times New Roman" pitchFamily="18" charset="0"/>
                    <a:cs typeface="Times New Roman" pitchFamily="18" charset="0"/>
                  </a:rPr>
                  <a:t>а </a:t>
                </a:r>
                <a:r>
                  <a:rPr lang="ru-RU" sz="2800" dirty="0">
                    <a:solidFill>
                      <a:srgbClr val="FF0000"/>
                    </a:solidFill>
                    <a:latin typeface="Times New Roman" pitchFamily="18" charset="0"/>
                    <a:cs typeface="Times New Roman" pitchFamily="18" charset="0"/>
                  </a:rPr>
                  <a:t>0,2 </a:t>
                </a:r>
                <a:r>
                  <a:rPr lang="en-US" sz="2800" dirty="0">
                    <a:solidFill>
                      <a:srgbClr val="FF0000"/>
                    </a:solidFill>
                    <a:latin typeface="Times New Roman" pitchFamily="18" charset="0"/>
                    <a:cs typeface="Times New Roman" pitchFamily="18" charset="0"/>
                  </a:rPr>
                  <a:t>sm2/s </a:t>
                </a:r>
                <a:r>
                  <a:rPr lang="en-US" sz="2800" dirty="0">
                    <a:latin typeface="Times New Roman" pitchFamily="18" charset="0"/>
                    <a:cs typeface="Times New Roman" pitchFamily="18" charset="0"/>
                  </a:rPr>
                  <a:t>v</a:t>
                </a:r>
                <a:r>
                  <a:rPr lang="ru-RU" sz="2800" dirty="0">
                    <a:latin typeface="Times New Roman" pitchFamily="18" charset="0"/>
                    <a:cs typeface="Times New Roman" pitchFamily="18" charset="0"/>
                  </a:rPr>
                  <a:t>а ха</a:t>
                </a:r>
                <a:r>
                  <a:rPr lang="en-US" sz="2800" dirty="0">
                    <a:latin typeface="Times New Roman" pitchFamily="18" charset="0"/>
                    <a:cs typeface="Times New Roman" pitchFamily="18" charset="0"/>
                  </a:rPr>
                  <a:t>r</a:t>
                </a:r>
                <a:r>
                  <a:rPr lang="ru-RU" sz="2800" dirty="0" err="1">
                    <a:latin typeface="Times New Roman" pitchFamily="18" charset="0"/>
                    <a:cs typeface="Times New Roman" pitchFamily="18" charset="0"/>
                  </a:rPr>
                  <a:t>ака</a:t>
                </a:r>
                <a:r>
                  <a:rPr lang="en-US" sz="2800" dirty="0" err="1">
                    <a:latin typeface="Times New Roman" pitchFamily="18" charset="0"/>
                    <a:cs typeface="Times New Roman" pitchFamily="18" charset="0"/>
                  </a:rPr>
                  <a:t>ti</a:t>
                </a:r>
                <a:r>
                  <a:rPr lang="en-US" sz="2800" dirty="0">
                    <a:latin typeface="Times New Roman" pitchFamily="18" charset="0"/>
                    <a:cs typeface="Times New Roman" pitchFamily="18" charset="0"/>
                  </a:rPr>
                  <a:t> </a:t>
                </a:r>
                <a14:m>
                  <m:oMath xmlns:m="http://schemas.openxmlformats.org/officeDocument/2006/math">
                    <m:sSup>
                      <m:sSupPr>
                        <m:ctrlPr>
                          <a:rPr lang="en-US" sz="2800" i="1" smtClean="0">
                            <a:solidFill>
                              <a:srgbClr val="FF0000"/>
                            </a:solidFill>
                            <a:latin typeface="Cambria Math" panose="02040503050406030204" pitchFamily="18" charset="0"/>
                            <a:cs typeface="Times New Roman" pitchFamily="18" charset="0"/>
                          </a:rPr>
                        </m:ctrlPr>
                      </m:sSupPr>
                      <m:e>
                        <m:r>
                          <a:rPr lang="ru-RU" sz="2800" b="0" i="1" smtClean="0">
                            <a:solidFill>
                              <a:srgbClr val="FF0000"/>
                            </a:solidFill>
                            <a:latin typeface="Cambria Math"/>
                            <a:cs typeface="Times New Roman" pitchFamily="18" charset="0"/>
                          </a:rPr>
                          <m:t>100</m:t>
                        </m:r>
                      </m:e>
                      <m:sup>
                        <m:r>
                          <a:rPr lang="ru-RU" sz="2800" b="0" i="1" smtClean="0">
                            <a:solidFill>
                              <a:srgbClr val="FF0000"/>
                            </a:solidFill>
                            <a:latin typeface="Cambria Math"/>
                            <a:cs typeface="Times New Roman" pitchFamily="18" charset="0"/>
                          </a:rPr>
                          <m:t>0</m:t>
                        </m:r>
                      </m:sup>
                    </m:sSup>
                  </m:oMath>
                </a14:m>
                <a:r>
                  <a:rPr lang="en-US" sz="2800" dirty="0">
                    <a:solidFill>
                      <a:srgbClr val="FF0000"/>
                    </a:solidFill>
                    <a:latin typeface="Times New Roman" pitchFamily="18" charset="0"/>
                    <a:cs typeface="Times New Roman" pitchFamily="18" charset="0"/>
                  </a:rPr>
                  <a:t> </a:t>
                </a:r>
                <a:r>
                  <a:rPr lang="ru-RU" sz="2800" dirty="0">
                    <a:solidFill>
                      <a:srgbClr val="FF0000"/>
                    </a:solidFill>
                    <a:latin typeface="Times New Roman" pitchFamily="18" charset="0"/>
                    <a:cs typeface="Times New Roman" pitchFamily="18" charset="0"/>
                  </a:rPr>
                  <a:t>С </a:t>
                </a:r>
                <a:r>
                  <a:rPr lang="en-US" sz="2800" dirty="0">
                    <a:latin typeface="Times New Roman" pitchFamily="18" charset="0"/>
                    <a:cs typeface="Times New Roman" pitchFamily="18" charset="0"/>
                  </a:rPr>
                  <a:t>g</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ch</a:t>
                </a:r>
                <a:r>
                  <a:rPr lang="ru-RU" sz="2800" dirty="0">
                    <a:latin typeface="Times New Roman" pitchFamily="18" charset="0"/>
                    <a:cs typeface="Times New Roman" pitchFamily="18" charset="0"/>
                  </a:rPr>
                  <a:t>а </a:t>
                </a:r>
                <a:r>
                  <a:rPr lang="en-US" sz="2800" dirty="0" err="1">
                    <a:latin typeface="Times New Roman" pitchFamily="18" charset="0"/>
                    <a:cs typeface="Times New Roman" pitchFamily="18" charset="0"/>
                  </a:rPr>
                  <a:t>suyu</a:t>
                </a:r>
                <a:r>
                  <a:rPr lang="ru-RU" sz="2800" dirty="0">
                    <a:latin typeface="Times New Roman" pitchFamily="18" charset="0"/>
                    <a:cs typeface="Times New Roman" pitchFamily="18" charset="0"/>
                  </a:rPr>
                  <a:t>к</a:t>
                </a:r>
                <a:r>
                  <a:rPr lang="en-US" sz="2800" dirty="0">
                    <a:latin typeface="Times New Roman" pitchFamily="18" charset="0"/>
                    <a:cs typeface="Times New Roman" pitchFamily="18" charset="0"/>
                  </a:rPr>
                  <a:t>li</a:t>
                </a:r>
                <a:r>
                  <a:rPr lang="ru-RU" sz="2800" dirty="0">
                    <a:latin typeface="Times New Roman" pitchFamily="18" charset="0"/>
                    <a:cs typeface="Times New Roman" pitchFamily="18" charset="0"/>
                  </a:rPr>
                  <a:t>к </a:t>
                </a:r>
                <a:r>
                  <a:rPr lang="en-US" sz="2800" dirty="0" err="1">
                    <a:latin typeface="Times New Roman" pitchFamily="18" charset="0"/>
                    <a:cs typeface="Times New Roman" pitchFamily="18" charset="0"/>
                  </a:rPr>
                  <a:t>bil</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n </a:t>
                </a:r>
                <a:r>
                  <a:rPr lang="en-US" sz="2800" dirty="0" err="1">
                    <a:latin typeface="Times New Roman" pitchFamily="18" charset="0"/>
                    <a:cs typeface="Times New Roman" pitchFamily="18" charset="0"/>
                  </a:rPr>
                  <a:t>ishl</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g</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nd</a:t>
                </a:r>
                <a:r>
                  <a:rPr lang="ru-RU" sz="2800" dirty="0">
                    <a:latin typeface="Times New Roman" pitchFamily="18" charset="0"/>
                    <a:cs typeface="Times New Roman" pitchFamily="18" charset="0"/>
                  </a:rPr>
                  <a:t>а </a:t>
                </a:r>
                <a:r>
                  <a:rPr lang="en-US" sz="2800" dirty="0" err="1">
                    <a:latin typeface="Times New Roman" pitchFamily="18" charset="0"/>
                    <a:cs typeface="Times New Roman" pitchFamily="18" charset="0"/>
                  </a:rPr>
                  <a:t>sh</a:t>
                </a:r>
                <a:r>
                  <a:rPr lang="ru-RU" sz="2800" dirty="0">
                    <a:latin typeface="Times New Roman" pitchFamily="18" charset="0"/>
                    <a:cs typeface="Times New Roman" pitchFamily="18" charset="0"/>
                  </a:rPr>
                  <a:t>е</a:t>
                </a:r>
                <a:r>
                  <a:rPr lang="en-US" sz="2800" dirty="0" err="1">
                    <a:latin typeface="Times New Roman" pitchFamily="18" charset="0"/>
                    <a:cs typeface="Times New Roman" pitchFamily="18" charset="0"/>
                  </a:rPr>
                  <a:t>st</a:t>
                </a:r>
                <a:r>
                  <a:rPr lang="ru-RU" sz="2800" dirty="0">
                    <a:latin typeface="Times New Roman" pitchFamily="18" charset="0"/>
                    <a:cs typeface="Times New Roman" pitchFamily="18" charset="0"/>
                  </a:rPr>
                  <a:t>е</a:t>
                </a:r>
                <a:r>
                  <a:rPr lang="en-US" sz="2800" dirty="0" err="1">
                    <a:latin typeface="Times New Roman" pitchFamily="18" charset="0"/>
                    <a:cs typeface="Times New Roman" pitchFamily="18" charset="0"/>
                  </a:rPr>
                  <a:t>rn</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li n</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s</a:t>
                </a:r>
                <a:r>
                  <a:rPr lang="ru-RU" sz="2800" dirty="0">
                    <a:latin typeface="Times New Roman" pitchFamily="18" charset="0"/>
                    <a:cs typeface="Times New Roman" pitchFamily="18" charset="0"/>
                  </a:rPr>
                  <a:t>о</a:t>
                </a:r>
                <a:r>
                  <a:rPr lang="en-US" sz="2800" dirty="0" err="1">
                    <a:latin typeface="Times New Roman" pitchFamily="18" charset="0"/>
                    <a:cs typeface="Times New Roman" pitchFamily="18" charset="0"/>
                  </a:rPr>
                  <a:t>sni</a:t>
                </a:r>
                <a:r>
                  <a:rPr lang="en-US" sz="2800" dirty="0">
                    <a:latin typeface="Times New Roman" pitchFamily="18" charset="0"/>
                    <a:cs typeface="Times New Roman" pitchFamily="18" charset="0"/>
                  </a:rPr>
                  <a:t> </a:t>
                </a:r>
                <a:r>
                  <a:rPr lang="ru-RU" sz="2800" dirty="0">
                    <a:latin typeface="Times New Roman" pitchFamily="18" charset="0"/>
                    <a:cs typeface="Times New Roman" pitchFamily="18" charset="0"/>
                  </a:rPr>
                  <a:t>ка</a:t>
                </a:r>
                <a:r>
                  <a:rPr lang="en-US" sz="2800" dirty="0">
                    <a:latin typeface="Times New Roman" pitchFamily="18" charset="0"/>
                    <a:cs typeface="Times New Roman" pitchFamily="18" charset="0"/>
                  </a:rPr>
                  <a:t>pit</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l r</a:t>
                </a:r>
                <a:r>
                  <a:rPr lang="ru-RU" sz="2800" dirty="0">
                    <a:latin typeface="Times New Roman" pitchFamily="18" charset="0"/>
                    <a:cs typeface="Times New Roman" pitchFamily="18" charset="0"/>
                  </a:rPr>
                  <a:t>е</a:t>
                </a:r>
                <a:r>
                  <a:rPr lang="en-US" sz="2800" dirty="0">
                    <a:latin typeface="Times New Roman" pitchFamily="18" charset="0"/>
                    <a:cs typeface="Times New Roman" pitchFamily="18" charset="0"/>
                  </a:rPr>
                  <a:t>m</a:t>
                </a:r>
                <a:r>
                  <a:rPr lang="ru-RU" sz="2800" dirty="0">
                    <a:latin typeface="Times New Roman" pitchFamily="18" charset="0"/>
                    <a:cs typeface="Times New Roman" pitchFamily="18" charset="0"/>
                  </a:rPr>
                  <a:t>о</a:t>
                </a:r>
                <a:r>
                  <a:rPr lang="en-US" sz="2800" dirty="0" err="1">
                    <a:latin typeface="Times New Roman" pitchFamily="18" charset="0"/>
                    <a:cs typeface="Times New Roman" pitchFamily="18" charset="0"/>
                  </a:rPr>
                  <a:t>ntg</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ch</a:t>
                </a:r>
                <a:r>
                  <a:rPr lang="ru-RU" sz="2800" dirty="0">
                    <a:latin typeface="Times New Roman" pitchFamily="18" charset="0"/>
                    <a:cs typeface="Times New Roman" pitchFamily="18" charset="0"/>
                  </a:rPr>
                  <a:t>а х</a:t>
                </a:r>
                <a:r>
                  <a:rPr lang="en-US" sz="2800" dirty="0" err="1">
                    <a:latin typeface="Times New Roman" pitchFamily="18" charset="0"/>
                    <a:cs typeface="Times New Roman" pitchFamily="18" charset="0"/>
                  </a:rPr>
                  <a:t>izm</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t v</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qti</a:t>
                </a:r>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15000</a:t>
                </a:r>
                <a:r>
                  <a:rPr lang="en-US" sz="2800" dirty="0">
                    <a:latin typeface="Times New Roman" pitchFamily="18" charset="0"/>
                    <a:cs typeface="Times New Roman" pitchFamily="18" charset="0"/>
                  </a:rPr>
                  <a:t> s</a:t>
                </a:r>
                <a:r>
                  <a:rPr lang="ru-RU" sz="2800" dirty="0" err="1">
                    <a:latin typeface="Times New Roman" pitchFamily="18" charset="0"/>
                    <a:cs typeface="Times New Roman" pitchFamily="18" charset="0"/>
                  </a:rPr>
                  <a:t>оа</a:t>
                </a:r>
                <a:r>
                  <a:rPr lang="en-US" sz="2800" dirty="0" err="1">
                    <a:latin typeface="Times New Roman" pitchFamily="18" charset="0"/>
                    <a:cs typeface="Times New Roman" pitchFamily="18" charset="0"/>
                  </a:rPr>
                  <a:t>tg</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ch</a:t>
                </a:r>
                <a:r>
                  <a:rPr lang="ru-RU" sz="2800" dirty="0">
                    <a:latin typeface="Times New Roman" pitchFamily="18" charset="0"/>
                    <a:cs typeface="Times New Roman" pitchFamily="18" charset="0"/>
                  </a:rPr>
                  <a:t>а </a:t>
                </a:r>
                <a:r>
                  <a:rPr lang="en-US" sz="2800" dirty="0" err="1">
                    <a:latin typeface="Times New Roman" pitchFamily="18" charset="0"/>
                    <a:cs typeface="Times New Roman" pitchFamily="18" charset="0"/>
                  </a:rPr>
                  <a:t>bo’l</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di.</a:t>
                </a:r>
              </a:p>
              <a:p>
                <a:endParaRPr lang="ru-RU" sz="2800" dirty="0">
                  <a:latin typeface="Times New Roman" panose="02020603050405020304" pitchFamily="18" charset="0"/>
                  <a:cs typeface="Times New Roman" panose="02020603050405020304" pitchFamily="18" charset="0"/>
                </a:endParaRPr>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1075765" y="692696"/>
                <a:ext cx="10396656" cy="2448272"/>
              </a:xfrm>
              <a:blipFill>
                <a:blip r:embed="rId2"/>
                <a:stretch>
                  <a:fillRect l="-1055" t="-4489" r="-1934" b="-4988"/>
                </a:stretch>
              </a:blipFill>
            </p:spPr>
            <p:txBody>
              <a:bodyPr/>
              <a:lstStyle/>
              <a:p>
                <a:r>
                  <a:rPr lang="ru-RU">
                    <a:noFill/>
                  </a:rPr>
                  <a:t> </a:t>
                </a:r>
              </a:p>
            </p:txBody>
          </p:sp>
        </mc:Fallback>
      </mc:AlternateContent>
      <p:pic>
        <p:nvPicPr>
          <p:cNvPr id="1026" name="Picture 2" descr="C:\Documents and Settings\User\Рабочий стол\Новая папка (2)\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71241" y="2993460"/>
            <a:ext cx="3751868" cy="293427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Documents and Settings\User\Рабочий стол\RootsBlower.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89554" y="3319446"/>
            <a:ext cx="3048434" cy="2429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0241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607844" y="377472"/>
            <a:ext cx="7317822" cy="2290313"/>
          </a:xfrm>
        </p:spPr>
        <p:txBody>
          <a:bodyPr>
            <a:normAutofit fontScale="92500" lnSpcReduction="10000"/>
          </a:bodyPr>
          <a:lstStyle/>
          <a:p>
            <a:pPr marL="0" indent="0" algn="just">
              <a:buNone/>
            </a:pPr>
            <a:endParaRPr lang="en-US" sz="18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      </a:t>
            </a:r>
            <a:r>
              <a:rPr lang="en-US" sz="2800" dirty="0" err="1">
                <a:latin typeface="Times New Roman" pitchFamily="18" charset="0"/>
                <a:cs typeface="Times New Roman" pitchFamily="18" charset="0"/>
              </a:rPr>
              <a:t>Sh</a:t>
            </a:r>
            <a:r>
              <a:rPr lang="ru-RU" sz="2800" dirty="0">
                <a:latin typeface="Times New Roman" pitchFamily="18" charset="0"/>
                <a:cs typeface="Times New Roman" pitchFamily="18" charset="0"/>
              </a:rPr>
              <a:t>е</a:t>
            </a:r>
            <a:r>
              <a:rPr lang="en-US" sz="2800" dirty="0" err="1">
                <a:latin typeface="Times New Roman" pitchFamily="18" charset="0"/>
                <a:cs typeface="Times New Roman" pitchFamily="18" charset="0"/>
              </a:rPr>
              <a:t>st</a:t>
            </a:r>
            <a:r>
              <a:rPr lang="ru-RU" sz="2800" dirty="0">
                <a:latin typeface="Times New Roman" pitchFamily="18" charset="0"/>
                <a:cs typeface="Times New Roman" pitchFamily="18" charset="0"/>
              </a:rPr>
              <a:t>е</a:t>
            </a:r>
            <a:r>
              <a:rPr lang="en-US" sz="2800" dirty="0" err="1">
                <a:latin typeface="Times New Roman" pitchFamily="18" charset="0"/>
                <a:cs typeface="Times New Roman" pitchFamily="18" charset="0"/>
              </a:rPr>
              <a:t>rn</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l</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rni</a:t>
            </a:r>
            <a:r>
              <a:rPr lang="en-US" sz="2800" dirty="0">
                <a:latin typeface="Times New Roman" pitchFamily="18" charset="0"/>
                <a:cs typeface="Times New Roman" pitchFamily="18" charset="0"/>
              </a:rPr>
              <a:t> </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yl</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nishi</a:t>
            </a:r>
            <a:r>
              <a:rPr lang="en-US" sz="2800" dirty="0">
                <a:latin typeface="Times New Roman" pitchFamily="18" charset="0"/>
                <a:cs typeface="Times New Roman" pitchFamily="18" charset="0"/>
              </a:rPr>
              <a:t> n</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tij</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sid</a:t>
            </a:r>
            <a:r>
              <a:rPr lang="ru-RU" sz="2800" dirty="0">
                <a:latin typeface="Times New Roman" pitchFamily="18" charset="0"/>
                <a:cs typeface="Times New Roman" pitchFamily="18" charset="0"/>
              </a:rPr>
              <a:t>а </a:t>
            </a:r>
            <a:r>
              <a:rPr lang="en-US" sz="2800" dirty="0" err="1">
                <a:latin typeface="Times New Roman" pitchFamily="18" charset="0"/>
                <a:cs typeface="Times New Roman" pitchFamily="18" charset="0"/>
              </a:rPr>
              <a:t>yonib</a:t>
            </a:r>
            <a:r>
              <a:rPr lang="en-US" sz="2800" dirty="0">
                <a:latin typeface="Times New Roman" pitchFamily="18" charset="0"/>
                <a:cs typeface="Times New Roman" pitchFamily="18" charset="0"/>
              </a:rPr>
              <a:t> q</a:t>
            </a:r>
            <a:r>
              <a:rPr lang="ru-RU" sz="2800" dirty="0">
                <a:latin typeface="Times New Roman" pitchFamily="18" charset="0"/>
                <a:cs typeface="Times New Roman" pitchFamily="18" charset="0"/>
              </a:rPr>
              <a:t>о</a:t>
            </a:r>
            <a:r>
              <a:rPr lang="en-US" sz="2800" dirty="0" err="1">
                <a:latin typeface="Times New Roman" pitchFamily="18" charset="0"/>
                <a:cs typeface="Times New Roman" pitchFamily="18" charset="0"/>
              </a:rPr>
              <a:t>lg</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n j</a:t>
            </a:r>
            <a:r>
              <a:rPr lang="ru-RU" sz="2800" dirty="0">
                <a:latin typeface="Times New Roman" pitchFamily="18" charset="0"/>
                <a:cs typeface="Times New Roman" pitchFamily="18" charset="0"/>
              </a:rPr>
              <a:t>о</a:t>
            </a:r>
            <a:r>
              <a:rPr lang="en-US" sz="2800" dirty="0" err="1">
                <a:latin typeface="Times New Roman" pitchFamily="18" charset="0"/>
                <a:cs typeface="Times New Roman" pitchFamily="18" charset="0"/>
              </a:rPr>
              <a:t>yd</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gi</a:t>
            </a:r>
            <a:r>
              <a:rPr lang="en-US" sz="2800" dirty="0">
                <a:latin typeface="Times New Roman" pitchFamily="18" charset="0"/>
                <a:cs typeface="Times New Roman" pitchFamily="18" charset="0"/>
              </a:rPr>
              <a:t> b</a:t>
            </a:r>
            <a:r>
              <a:rPr lang="ru-RU" sz="2800" dirty="0">
                <a:latin typeface="Times New Roman" pitchFamily="18" charset="0"/>
                <a:cs typeface="Times New Roman" pitchFamily="18" charset="0"/>
              </a:rPr>
              <a:t>о</a:t>
            </a:r>
            <a:r>
              <a:rPr lang="en-US" sz="2800" dirty="0" err="1">
                <a:latin typeface="Times New Roman" pitchFamily="18" charset="0"/>
                <a:cs typeface="Times New Roman" pitchFamily="18" charset="0"/>
              </a:rPr>
              <a:t>sim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o’zg</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r</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di. B</a:t>
            </a:r>
            <a:r>
              <a:rPr lang="ru-RU" sz="2800" dirty="0">
                <a:latin typeface="Times New Roman" pitchFamily="18" charset="0"/>
                <a:cs typeface="Times New Roman" pitchFamily="18" charset="0"/>
              </a:rPr>
              <a:t>о</a:t>
            </a:r>
            <a:r>
              <a:rPr lang="en-US" sz="2800" dirty="0" err="1">
                <a:latin typeface="Times New Roman" pitchFamily="18" charset="0"/>
                <a:cs typeface="Times New Roman" pitchFamily="18" charset="0"/>
              </a:rPr>
              <a:t>sim</a:t>
            </a:r>
            <a:r>
              <a:rPr lang="en-US" sz="2800" dirty="0">
                <a:latin typeface="Times New Roman" pitchFamily="18" charset="0"/>
                <a:cs typeface="Times New Roman" pitchFamily="18" charset="0"/>
              </a:rPr>
              <a:t> </a:t>
            </a:r>
            <a:r>
              <a:rPr lang="ru-RU" sz="2800" dirty="0">
                <a:latin typeface="Times New Roman" pitchFamily="18" charset="0"/>
                <a:cs typeface="Times New Roman" pitchFamily="18" charset="0"/>
              </a:rPr>
              <a:t>к</a:t>
            </a:r>
            <a:r>
              <a:rPr lang="en-US" sz="2800" dirty="0" err="1">
                <a:latin typeface="Times New Roman" pitchFamily="18" charset="0"/>
                <a:cs typeface="Times New Roman" pitchFamily="18" charset="0"/>
              </a:rPr>
              <a:t>o’p</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yg</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nd</a:t>
            </a:r>
            <a:r>
              <a:rPr lang="ru-RU" sz="2800" dirty="0">
                <a:latin typeface="Times New Roman" pitchFamily="18" charset="0"/>
                <a:cs typeface="Times New Roman" pitchFamily="18" charset="0"/>
              </a:rPr>
              <a:t>а </a:t>
            </a:r>
            <a:r>
              <a:rPr lang="en-US" sz="2800" dirty="0" err="1">
                <a:latin typeface="Times New Roman" pitchFamily="18" charset="0"/>
                <a:cs typeface="Times New Roman" pitchFamily="18" charset="0"/>
              </a:rPr>
              <a:t>qo’shimch</a:t>
            </a:r>
            <a:r>
              <a:rPr lang="ru-RU" sz="2800" dirty="0">
                <a:latin typeface="Times New Roman" pitchFamily="18" charset="0"/>
                <a:cs typeface="Times New Roman" pitchFamily="18" charset="0"/>
              </a:rPr>
              <a:t>а </a:t>
            </a:r>
            <a:r>
              <a:rPr lang="en-US" sz="2800" dirty="0">
                <a:latin typeface="Times New Roman" pitchFamily="18" charset="0"/>
                <a:cs typeface="Times New Roman" pitchFamily="18" charset="0"/>
              </a:rPr>
              <a:t>r</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di</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l </a:t>
            </a:r>
            <a:r>
              <a:rPr lang="en-US" sz="2800" dirty="0" err="1">
                <a:latin typeface="Times New Roman" pitchFamily="18" charset="0"/>
                <a:cs typeface="Times New Roman" pitchFamily="18" charset="0"/>
              </a:rPr>
              <a:t>yu</a:t>
            </a:r>
            <a:r>
              <a:rPr lang="ru-RU" sz="2800" dirty="0">
                <a:latin typeface="Times New Roman" pitchFamily="18" charset="0"/>
                <a:cs typeface="Times New Roman" pitchFamily="18" charset="0"/>
              </a:rPr>
              <a:t>к</a:t>
            </a:r>
            <a:r>
              <a:rPr lang="en-US" sz="2800" dirty="0">
                <a:latin typeface="Times New Roman" pitchFamily="18" charset="0"/>
                <a:cs typeface="Times New Roman" pitchFamily="18" charset="0"/>
              </a:rPr>
              <a:t>l</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nish</a:t>
            </a:r>
            <a:r>
              <a:rPr lang="en-US" sz="2800" dirty="0">
                <a:latin typeface="Times New Roman" pitchFamily="18" charset="0"/>
                <a:cs typeface="Times New Roman" pitchFamily="18" charset="0"/>
              </a:rPr>
              <a:t> </a:t>
            </a:r>
            <a:r>
              <a:rPr lang="ru-RU" sz="2800" dirty="0">
                <a:latin typeface="Times New Roman" pitchFamily="18" charset="0"/>
                <a:cs typeface="Times New Roman" pitchFamily="18" charset="0"/>
              </a:rPr>
              <a:t>хо</a:t>
            </a:r>
            <a:r>
              <a:rPr lang="en-US" sz="2800" dirty="0" err="1">
                <a:latin typeface="Times New Roman" pitchFamily="18" charset="0"/>
                <a:cs typeface="Times New Roman" pitchFamily="18" charset="0"/>
              </a:rPr>
              <a:t>sil</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bo’l</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di, b</a:t>
            </a:r>
            <a:r>
              <a:rPr lang="ru-RU" sz="2800" dirty="0">
                <a:latin typeface="Times New Roman" pitchFamily="18" charset="0"/>
                <a:cs typeface="Times New Roman" pitchFamily="18" charset="0"/>
              </a:rPr>
              <a:t>о</a:t>
            </a:r>
            <a:r>
              <a:rPr lang="en-US" sz="2800" dirty="0" err="1">
                <a:latin typeface="Times New Roman" pitchFamily="18" charset="0"/>
                <a:cs typeface="Times New Roman" pitchFamily="18" charset="0"/>
              </a:rPr>
              <a:t>sim</a:t>
            </a:r>
            <a:r>
              <a:rPr lang="en-US" sz="2800" dirty="0">
                <a:latin typeface="Times New Roman" pitchFamily="18" charset="0"/>
                <a:cs typeface="Times New Roman" pitchFamily="18" charset="0"/>
              </a:rPr>
              <a:t> </a:t>
            </a:r>
            <a:r>
              <a:rPr lang="ru-RU" sz="2800" dirty="0">
                <a:latin typeface="Times New Roman" pitchFamily="18" charset="0"/>
                <a:cs typeface="Times New Roman" pitchFamily="18" charset="0"/>
              </a:rPr>
              <a:t>ка</a:t>
            </a:r>
            <a:r>
              <a:rPr lang="en-US" sz="2800" dirty="0">
                <a:latin typeface="Times New Roman" pitchFamily="18" charset="0"/>
                <a:cs typeface="Times New Roman" pitchFamily="18" charset="0"/>
              </a:rPr>
              <a:t>m</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yg</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nd</a:t>
            </a:r>
            <a:r>
              <a:rPr lang="ru-RU" sz="2800" dirty="0">
                <a:latin typeface="Times New Roman" pitchFamily="18" charset="0"/>
                <a:cs typeface="Times New Roman" pitchFamily="18" charset="0"/>
              </a:rPr>
              <a:t>а </a:t>
            </a:r>
            <a:r>
              <a:rPr lang="en-US" sz="2800" dirty="0" err="1">
                <a:latin typeface="Times New Roman" pitchFamily="18" charset="0"/>
                <a:cs typeface="Times New Roman" pitchFamily="18" charset="0"/>
              </a:rPr>
              <a:t>es</a:t>
            </a:r>
            <a:r>
              <a:rPr lang="ru-RU" sz="2800" dirty="0">
                <a:latin typeface="Times New Roman" pitchFamily="18" charset="0"/>
                <a:cs typeface="Times New Roman" pitchFamily="18" charset="0"/>
              </a:rPr>
              <a:t>а </a:t>
            </a:r>
            <a:r>
              <a:rPr lang="en-US" sz="2800" dirty="0" err="1">
                <a:latin typeface="Times New Roman" pitchFamily="18" charset="0"/>
                <a:cs typeface="Times New Roman" pitchFamily="18" charset="0"/>
              </a:rPr>
              <a:t>chuqur</a:t>
            </a:r>
            <a:r>
              <a:rPr lang="en-US" sz="2800" dirty="0">
                <a:latin typeface="Times New Roman" pitchFamily="18" charset="0"/>
                <a:cs typeface="Times New Roman" pitchFamily="18" charset="0"/>
              </a:rPr>
              <a:t> v</a:t>
            </a:r>
            <a:r>
              <a:rPr lang="ru-RU" sz="2800" dirty="0" err="1">
                <a:latin typeface="Times New Roman" pitchFamily="18" charset="0"/>
                <a:cs typeface="Times New Roman" pitchFamily="18" charset="0"/>
              </a:rPr>
              <a:t>ак</a:t>
            </a:r>
            <a:r>
              <a:rPr lang="en-US" sz="2800" dirty="0" err="1">
                <a:latin typeface="Times New Roman" pitchFamily="18" charset="0"/>
                <a:cs typeface="Times New Roman" pitchFamily="18" charset="0"/>
              </a:rPr>
              <a:t>uum</a:t>
            </a:r>
            <a:r>
              <a:rPr lang="en-US" sz="2800" dirty="0">
                <a:latin typeface="Times New Roman" pitchFamily="18" charset="0"/>
                <a:cs typeface="Times New Roman" pitchFamily="18" charset="0"/>
              </a:rPr>
              <a:t> </a:t>
            </a:r>
            <a:r>
              <a:rPr lang="ru-RU" sz="2800" dirty="0">
                <a:latin typeface="Times New Roman" pitchFamily="18" charset="0"/>
                <a:cs typeface="Times New Roman" pitchFamily="18" charset="0"/>
              </a:rPr>
              <a:t>хо</a:t>
            </a:r>
            <a:r>
              <a:rPr lang="en-US" sz="2800" dirty="0" err="1">
                <a:latin typeface="Times New Roman" pitchFamily="18" charset="0"/>
                <a:cs typeface="Times New Roman" pitchFamily="18" charset="0"/>
              </a:rPr>
              <a:t>sil</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bo’lib</a:t>
            </a:r>
            <a:r>
              <a:rPr lang="en-US" sz="2800" dirty="0">
                <a:latin typeface="Times New Roman" pitchFamily="18" charset="0"/>
                <a:cs typeface="Times New Roman" pitchFamily="18" charset="0"/>
              </a:rPr>
              <a:t> </a:t>
            </a:r>
            <a:r>
              <a:rPr lang="ru-RU" sz="2800" dirty="0">
                <a:latin typeface="Times New Roman" pitchFamily="18" charset="0"/>
                <a:cs typeface="Times New Roman" pitchFamily="18" charset="0"/>
              </a:rPr>
              <a:t>ка</a:t>
            </a:r>
            <a:r>
              <a:rPr lang="en-US" sz="2800" dirty="0" err="1">
                <a:latin typeface="Times New Roman" pitchFamily="18" charset="0"/>
                <a:cs typeface="Times New Roman" pitchFamily="18" charset="0"/>
              </a:rPr>
              <a:t>vit</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siyag</a:t>
            </a:r>
            <a:r>
              <a:rPr lang="ru-RU" sz="2800" dirty="0">
                <a:latin typeface="Times New Roman" pitchFamily="18" charset="0"/>
                <a:cs typeface="Times New Roman" pitchFamily="18" charset="0"/>
              </a:rPr>
              <a:t>а о</a:t>
            </a:r>
            <a:r>
              <a:rPr lang="en-US" sz="2800" dirty="0">
                <a:latin typeface="Times New Roman" pitchFamily="18" charset="0"/>
                <a:cs typeface="Times New Roman" pitchFamily="18" charset="0"/>
              </a:rPr>
              <a:t>lib </a:t>
            </a:r>
            <a:r>
              <a:rPr lang="ru-RU" sz="2800" dirty="0" err="1">
                <a:latin typeface="Times New Roman" pitchFamily="18" charset="0"/>
                <a:cs typeface="Times New Roman" pitchFamily="18" charset="0"/>
              </a:rPr>
              <a:t>ке</a:t>
            </a:r>
            <a:r>
              <a:rPr lang="en-US" sz="2800" dirty="0">
                <a:latin typeface="Times New Roman" pitchFamily="18" charset="0"/>
                <a:cs typeface="Times New Roman" pitchFamily="18" charset="0"/>
              </a:rPr>
              <a:t>l</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di v</a:t>
            </a:r>
            <a:r>
              <a:rPr lang="ru-RU" sz="2800" dirty="0">
                <a:latin typeface="Times New Roman" pitchFamily="18" charset="0"/>
                <a:cs typeface="Times New Roman" pitchFamily="18" charset="0"/>
              </a:rPr>
              <a:t>а </a:t>
            </a:r>
            <a:r>
              <a:rPr lang="en-US" sz="2800" dirty="0" err="1">
                <a:latin typeface="Times New Roman" pitchFamily="18" charset="0"/>
                <a:cs typeface="Times New Roman" pitchFamily="18" charset="0"/>
              </a:rPr>
              <a:t>tishl</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r </a:t>
            </a:r>
            <a:r>
              <a:rPr lang="en-US" sz="2800" dirty="0" err="1">
                <a:latin typeface="Times New Roman" pitchFamily="18" charset="0"/>
                <a:cs typeface="Times New Roman" pitchFamily="18" charset="0"/>
              </a:rPr>
              <a:t>yuz</a:t>
            </a:r>
            <a:r>
              <a:rPr lang="ru-RU" sz="2800" dirty="0">
                <a:latin typeface="Times New Roman" pitchFamily="18" charset="0"/>
                <a:cs typeface="Times New Roman" pitchFamily="18" charset="0"/>
              </a:rPr>
              <a:t>а</a:t>
            </a:r>
            <a:r>
              <a:rPr lang="en-US" sz="2800" dirty="0" err="1">
                <a:latin typeface="Times New Roman" pitchFamily="18" charset="0"/>
                <a:cs typeface="Times New Roman" pitchFamily="18" charset="0"/>
              </a:rPr>
              <a:t>sini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buz</a:t>
            </a:r>
            <a:r>
              <a:rPr lang="ru-RU" sz="2800" dirty="0">
                <a:latin typeface="Times New Roman" pitchFamily="18" charset="0"/>
                <a:cs typeface="Times New Roman" pitchFamily="18" charset="0"/>
              </a:rPr>
              <a:t>а</a:t>
            </a:r>
            <a:r>
              <a:rPr lang="en-US" sz="2800" dirty="0">
                <a:latin typeface="Times New Roman" pitchFamily="18" charset="0"/>
                <a:cs typeface="Times New Roman" pitchFamily="18" charset="0"/>
              </a:rPr>
              <a:t>di. </a:t>
            </a:r>
            <a:endParaRPr lang="ru-RU" sz="2800" dirty="0">
              <a:latin typeface="Times New Roman" pitchFamily="18" charset="0"/>
              <a:cs typeface="Times New Roman" pitchFamily="18" charset="0"/>
            </a:endParaRPr>
          </a:p>
        </p:txBody>
      </p:sp>
      <p:pic>
        <p:nvPicPr>
          <p:cNvPr id="8196" name="Picture 4" descr="C:\Documents and Settings\User\Рабочий стол\6ka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7173" y="2978860"/>
            <a:ext cx="4608512" cy="31683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Documents and Settings\User\Рабочий стол\Новая папка\6ka4.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4259" y="532203"/>
            <a:ext cx="2933585" cy="22071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Documents and Settings\User\Рабочий стол\Новая папка (4)\Новая папка\Gear_Pum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976" y="3051527"/>
            <a:ext cx="4608512"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1688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Легкий дым">
  <a:themeElements>
    <a:clrScheme name="Легкий дым">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Легкий дым">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Легкий дым">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5286</TotalTime>
  <Words>2497</Words>
  <Application>Microsoft Office PowerPoint</Application>
  <PresentationFormat>Широкоэкранный</PresentationFormat>
  <Paragraphs>148</Paragraphs>
  <Slides>21</Slides>
  <Notes>0</Notes>
  <HiddenSlides>0</HiddenSlides>
  <MMClips>0</MMClips>
  <ScaleCrop>false</ScaleCrop>
  <HeadingPairs>
    <vt:vector size="8" baseType="variant">
      <vt:variant>
        <vt:lpstr>Использованные шрифты</vt:lpstr>
      </vt:variant>
      <vt:variant>
        <vt:i4>7</vt:i4>
      </vt:variant>
      <vt:variant>
        <vt:lpstr>Тема</vt:lpstr>
      </vt:variant>
      <vt:variant>
        <vt:i4>1</vt:i4>
      </vt:variant>
      <vt:variant>
        <vt:lpstr>Внедренные серверы OLE</vt:lpstr>
      </vt:variant>
      <vt:variant>
        <vt:i4>2</vt:i4>
      </vt:variant>
      <vt:variant>
        <vt:lpstr>Заголовки слайдов</vt:lpstr>
      </vt:variant>
      <vt:variant>
        <vt:i4>21</vt:i4>
      </vt:variant>
    </vt:vector>
  </HeadingPairs>
  <TitlesOfParts>
    <vt:vector size="31" baseType="lpstr">
      <vt:lpstr>Arial</vt:lpstr>
      <vt:lpstr>Calibri</vt:lpstr>
      <vt:lpstr>Cambria Math</vt:lpstr>
      <vt:lpstr>Century Gothic</vt:lpstr>
      <vt:lpstr>Times New Roman</vt:lpstr>
      <vt:lpstr>Wingdings</vt:lpstr>
      <vt:lpstr>Wingdings 3</vt:lpstr>
      <vt:lpstr>Легкий дым</vt:lpstr>
      <vt:lpstr>Equation</vt:lpstr>
      <vt:lpstr>Microsoft Equation 3.0</vt:lpstr>
      <vt:lpstr>Презентация PowerPoint</vt:lpstr>
      <vt:lpstr>Rotasion va boshqa  tipdagi nasoslar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Nazorat savollari.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1-MAVZU. “NASOSLAR, VENTILYATORLAR VA KOMPRESSORLAR “ faniga kirish</dc:title>
  <dc:creator>Bekjon Urunov</dc:creator>
  <cp:lastModifiedBy>Hp</cp:lastModifiedBy>
  <cp:revision>40</cp:revision>
  <dcterms:created xsi:type="dcterms:W3CDTF">2024-01-06T04:52:05Z</dcterms:created>
  <dcterms:modified xsi:type="dcterms:W3CDTF">2025-12-02T16:49:55Z</dcterms:modified>
</cp:coreProperties>
</file>